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ctiveX/activeX1.xml" ContentType="application/vnd.ms-office.activeX+xml"/>
  <Override PartName="/ppt/notesSlides/notesSlide18.xml" ContentType="application/vnd.openxmlformats-officedocument.presentationml.notesSlide+xml"/>
  <Override PartName="/ppt/activeX/activeX2.xml" ContentType="application/vnd.ms-office.activeX+xml"/>
  <Override PartName="/ppt/notesSlides/notesSlide19.xml" ContentType="application/vnd.openxmlformats-officedocument.presentationml.notesSlide+xml"/>
  <Override PartName="/ppt/activeX/activeX3.xml" ContentType="application/vnd.ms-office.activeX+xml"/>
  <Override PartName="/ppt/notesSlides/notesSlide20.xml" ContentType="application/vnd.openxmlformats-officedocument.presentationml.notesSlide+xml"/>
  <Override PartName="/ppt/activeX/activeX4.xml" ContentType="application/vnd.ms-office.activeX+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28" r:id="rId2"/>
    <p:sldId id="330" r:id="rId3"/>
    <p:sldId id="329" r:id="rId4"/>
    <p:sldId id="259" r:id="rId5"/>
    <p:sldId id="262" r:id="rId6"/>
    <p:sldId id="336" r:id="rId7"/>
    <p:sldId id="292" r:id="rId8"/>
    <p:sldId id="265" r:id="rId9"/>
    <p:sldId id="264" r:id="rId10"/>
    <p:sldId id="287" r:id="rId11"/>
    <p:sldId id="266" r:id="rId12"/>
    <p:sldId id="258" r:id="rId13"/>
    <p:sldId id="260" r:id="rId14"/>
    <p:sldId id="261" r:id="rId15"/>
    <p:sldId id="338" r:id="rId16"/>
    <p:sldId id="339" r:id="rId17"/>
    <p:sldId id="257" r:id="rId18"/>
    <p:sldId id="340" r:id="rId19"/>
    <p:sldId id="341" r:id="rId20"/>
    <p:sldId id="281" r:id="rId21"/>
    <p:sldId id="324" r:id="rId22"/>
    <p:sldId id="313" r:id="rId23"/>
    <p:sldId id="335" r:id="rId24"/>
    <p:sldId id="314" r:id="rId25"/>
    <p:sldId id="319" r:id="rId26"/>
    <p:sldId id="318" r:id="rId27"/>
    <p:sldId id="307" r:id="rId28"/>
    <p:sldId id="308" r:id="rId29"/>
    <p:sldId id="309" r:id="rId30"/>
    <p:sldId id="310" r:id="rId31"/>
    <p:sldId id="311" r:id="rId32"/>
    <p:sldId id="305" r:id="rId33"/>
    <p:sldId id="277" r:id="rId34"/>
    <p:sldId id="296" r:id="rId35"/>
    <p:sldId id="280" r:id="rId36"/>
    <p:sldId id="297" r:id="rId37"/>
    <p:sldId id="267" r:id="rId38"/>
    <p:sldId id="278" r:id="rId39"/>
    <p:sldId id="333" r:id="rId40"/>
    <p:sldId id="332" r:id="rId41"/>
    <p:sldId id="334" r:id="rId42"/>
    <p:sldId id="312" r:id="rId43"/>
    <p:sldId id="299" r:id="rId44"/>
    <p:sldId id="298" r:id="rId45"/>
    <p:sldId id="268" r:id="rId46"/>
    <p:sldId id="320" r:id="rId47"/>
    <p:sldId id="326" r:id="rId48"/>
    <p:sldId id="337" r:id="rId49"/>
    <p:sldId id="322" r:id="rId50"/>
    <p:sldId id="269" r:id="rId51"/>
    <p:sldId id="271" r:id="rId52"/>
    <p:sldId id="300" r:id="rId53"/>
    <p:sldId id="321" r:id="rId54"/>
    <p:sldId id="282" r:id="rId55"/>
    <p:sldId id="293" r:id="rId56"/>
    <p:sldId id="295" r:id="rId57"/>
    <p:sldId id="294" r:id="rId58"/>
    <p:sldId id="325" r:id="rId59"/>
    <p:sldId id="275" r:id="rId60"/>
    <p:sldId id="285" r:id="rId61"/>
    <p:sldId id="272" r:id="rId62"/>
    <p:sldId id="274"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3" autoAdjust="0"/>
    <p:restoredTop sz="78384" autoAdjust="0"/>
  </p:normalViewPr>
  <p:slideViewPr>
    <p:cSldViewPr snapToGrid="0">
      <p:cViewPr varScale="1">
        <p:scale>
          <a:sx n="61" d="100"/>
          <a:sy n="61" d="100"/>
        </p:scale>
        <p:origin x="780" y="78"/>
      </p:cViewPr>
      <p:guideLst>
        <p:guide orient="horz" pos="2160"/>
        <p:guide pos="3840"/>
      </p:guideLst>
    </p:cSldViewPr>
  </p:slideViewPr>
  <p:outlineViewPr>
    <p:cViewPr>
      <p:scale>
        <a:sx n="33" d="100"/>
        <a:sy n="33" d="100"/>
      </p:scale>
      <p:origin x="0" y="151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808" y="4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025B9B-CD0C-4934-8DA5-B306F644E7B9}" type="doc">
      <dgm:prSet loTypeId="urn:microsoft.com/office/officeart/2008/layout/RadialCluster" loCatId="cycle" qsTypeId="urn:microsoft.com/office/officeart/2005/8/quickstyle/simple2" qsCatId="simple" csTypeId="urn:microsoft.com/office/officeart/2005/8/colors/colorful3" csCatId="colorful" phldr="1"/>
      <dgm:spPr/>
      <dgm:t>
        <a:bodyPr/>
        <a:lstStyle/>
        <a:p>
          <a:endParaRPr lang="en-GB"/>
        </a:p>
      </dgm:t>
    </dgm:pt>
    <dgm:pt modelId="{52D49B13-4C19-4FDB-A2A0-06E576D025CF}">
      <dgm:prSet phldrT="[Text]"/>
      <dgm:spPr/>
      <dgm:t>
        <a:bodyPr/>
        <a:lstStyle/>
        <a:p>
          <a:r>
            <a:rPr lang="en-GB" dirty="0"/>
            <a:t>Levellers</a:t>
          </a:r>
        </a:p>
      </dgm:t>
    </dgm:pt>
    <dgm:pt modelId="{0755CD3A-270E-4603-BAB7-B5686F169C16}" type="parTrans" cxnId="{3AC6F5F3-8FF9-46F8-A856-6329657295FA}">
      <dgm:prSet/>
      <dgm:spPr/>
      <dgm:t>
        <a:bodyPr/>
        <a:lstStyle/>
        <a:p>
          <a:endParaRPr lang="en-GB"/>
        </a:p>
      </dgm:t>
    </dgm:pt>
    <dgm:pt modelId="{8EDF13EF-C874-4F89-8D5C-CFBEE7CB2327}" type="sibTrans" cxnId="{3AC6F5F3-8FF9-46F8-A856-6329657295FA}">
      <dgm:prSet/>
      <dgm:spPr/>
      <dgm:t>
        <a:bodyPr/>
        <a:lstStyle/>
        <a:p>
          <a:endParaRPr lang="en-GB"/>
        </a:p>
      </dgm:t>
    </dgm:pt>
    <dgm:pt modelId="{899A2670-09EA-4909-83FE-3F6548873EED}">
      <dgm:prSet phldrT="[Text]"/>
      <dgm:spPr/>
      <dgm:t>
        <a:bodyPr/>
        <a:lstStyle/>
        <a:p>
          <a:r>
            <a:rPr lang="en-GB" dirty="0"/>
            <a:t>What?</a:t>
          </a:r>
        </a:p>
      </dgm:t>
    </dgm:pt>
    <dgm:pt modelId="{733CD92A-63AD-4B00-9C23-DFB66F7BD5EF}" type="parTrans" cxnId="{BACFD111-E525-4556-9186-CBDCF7C6E3DF}">
      <dgm:prSet/>
      <dgm:spPr/>
      <dgm:t>
        <a:bodyPr/>
        <a:lstStyle/>
        <a:p>
          <a:endParaRPr lang="en-GB"/>
        </a:p>
      </dgm:t>
    </dgm:pt>
    <dgm:pt modelId="{4F3030E1-AFA1-466B-B01E-7D6AB6EA9335}" type="sibTrans" cxnId="{BACFD111-E525-4556-9186-CBDCF7C6E3DF}">
      <dgm:prSet/>
      <dgm:spPr/>
      <dgm:t>
        <a:bodyPr/>
        <a:lstStyle/>
        <a:p>
          <a:endParaRPr lang="en-GB"/>
        </a:p>
      </dgm:t>
    </dgm:pt>
    <dgm:pt modelId="{68E47A74-7D5C-4DDF-AFB6-A75894636EDA}">
      <dgm:prSet phldrT="[Text]"/>
      <dgm:spPr/>
      <dgm:t>
        <a:bodyPr/>
        <a:lstStyle/>
        <a:p>
          <a:r>
            <a:rPr lang="en-GB" dirty="0"/>
            <a:t>Impact?</a:t>
          </a:r>
        </a:p>
      </dgm:t>
    </dgm:pt>
    <dgm:pt modelId="{565C21EB-5348-4877-8722-960ECC1674C3}" type="parTrans" cxnId="{C7A185EC-4F26-4BE6-967A-3FE14BA60E01}">
      <dgm:prSet/>
      <dgm:spPr/>
      <dgm:t>
        <a:bodyPr/>
        <a:lstStyle/>
        <a:p>
          <a:endParaRPr lang="en-GB"/>
        </a:p>
      </dgm:t>
    </dgm:pt>
    <dgm:pt modelId="{55EE9738-F60B-436A-B7C4-A4C9F21891A7}" type="sibTrans" cxnId="{C7A185EC-4F26-4BE6-967A-3FE14BA60E01}">
      <dgm:prSet/>
      <dgm:spPr/>
      <dgm:t>
        <a:bodyPr/>
        <a:lstStyle/>
        <a:p>
          <a:endParaRPr lang="en-GB"/>
        </a:p>
      </dgm:t>
    </dgm:pt>
    <dgm:pt modelId="{69A758DC-BEEA-4C46-BAC6-7663D58C70C0}">
      <dgm:prSet phldrT="[Text]"/>
      <dgm:spPr/>
      <dgm:t>
        <a:bodyPr/>
        <a:lstStyle/>
        <a:p>
          <a:r>
            <a:rPr lang="en-GB" dirty="0"/>
            <a:t>Why?</a:t>
          </a:r>
        </a:p>
      </dgm:t>
    </dgm:pt>
    <dgm:pt modelId="{52632257-1695-45E6-A47F-66DDF3955E06}" type="parTrans" cxnId="{B849B539-7B47-499A-B6E1-2219D2108829}">
      <dgm:prSet/>
      <dgm:spPr/>
      <dgm:t>
        <a:bodyPr/>
        <a:lstStyle/>
        <a:p>
          <a:endParaRPr lang="en-GB"/>
        </a:p>
      </dgm:t>
    </dgm:pt>
    <dgm:pt modelId="{3ABE1682-D79D-4989-B78B-12CB10FE7886}" type="sibTrans" cxnId="{B849B539-7B47-499A-B6E1-2219D2108829}">
      <dgm:prSet/>
      <dgm:spPr/>
      <dgm:t>
        <a:bodyPr/>
        <a:lstStyle/>
        <a:p>
          <a:endParaRPr lang="en-GB"/>
        </a:p>
      </dgm:t>
    </dgm:pt>
    <dgm:pt modelId="{C3EE3F7F-86AD-4DB9-8F74-376B66CBF61B}" type="pres">
      <dgm:prSet presAssocID="{34025B9B-CD0C-4934-8DA5-B306F644E7B9}" presName="Name0" presStyleCnt="0">
        <dgm:presLayoutVars>
          <dgm:chMax val="1"/>
          <dgm:chPref val="1"/>
          <dgm:dir/>
          <dgm:animOne val="branch"/>
          <dgm:animLvl val="lvl"/>
        </dgm:presLayoutVars>
      </dgm:prSet>
      <dgm:spPr/>
    </dgm:pt>
    <dgm:pt modelId="{DEE6CF0D-F4FC-4C1F-8DB4-EC198DE8024C}" type="pres">
      <dgm:prSet presAssocID="{52D49B13-4C19-4FDB-A2A0-06E576D025CF}" presName="singleCycle" presStyleCnt="0"/>
      <dgm:spPr/>
    </dgm:pt>
    <dgm:pt modelId="{CE97681D-B740-4697-B640-C25E33FD4367}" type="pres">
      <dgm:prSet presAssocID="{52D49B13-4C19-4FDB-A2A0-06E576D025CF}" presName="singleCenter" presStyleLbl="node1" presStyleIdx="0" presStyleCnt="4" custScaleX="117155" custScaleY="99925">
        <dgm:presLayoutVars>
          <dgm:chMax val="7"/>
          <dgm:chPref val="7"/>
        </dgm:presLayoutVars>
      </dgm:prSet>
      <dgm:spPr/>
    </dgm:pt>
    <dgm:pt modelId="{268C2AFC-6F6C-466F-B591-81A2FDE0C05F}" type="pres">
      <dgm:prSet presAssocID="{733CD92A-63AD-4B00-9C23-DFB66F7BD5EF}" presName="Name56" presStyleLbl="parChTrans1D2" presStyleIdx="0" presStyleCnt="3"/>
      <dgm:spPr/>
    </dgm:pt>
    <dgm:pt modelId="{6E1AB21C-8414-414A-B699-AFE2590877B4}" type="pres">
      <dgm:prSet presAssocID="{899A2670-09EA-4909-83FE-3F6548873EED}" presName="text0" presStyleLbl="node1" presStyleIdx="1" presStyleCnt="4" custScaleX="208849" custScaleY="150869">
        <dgm:presLayoutVars>
          <dgm:bulletEnabled val="1"/>
        </dgm:presLayoutVars>
      </dgm:prSet>
      <dgm:spPr/>
    </dgm:pt>
    <dgm:pt modelId="{8366310B-0293-4200-BE9B-9F9E3B2BFC84}" type="pres">
      <dgm:prSet presAssocID="{565C21EB-5348-4877-8722-960ECC1674C3}" presName="Name56" presStyleLbl="parChTrans1D2" presStyleIdx="1" presStyleCnt="3"/>
      <dgm:spPr/>
    </dgm:pt>
    <dgm:pt modelId="{C45489E5-4FF9-4D3D-A2C3-607B8CE47F42}" type="pres">
      <dgm:prSet presAssocID="{68E47A74-7D5C-4DDF-AFB6-A75894636EDA}" presName="text0" presStyleLbl="node1" presStyleIdx="2" presStyleCnt="4" custScaleX="185158" custScaleY="129796" custRadScaleRad="130987" custRadScaleInc="-12142">
        <dgm:presLayoutVars>
          <dgm:bulletEnabled val="1"/>
        </dgm:presLayoutVars>
      </dgm:prSet>
      <dgm:spPr/>
    </dgm:pt>
    <dgm:pt modelId="{49B8F5DF-F2DE-4FD2-B775-E401210EE2A4}" type="pres">
      <dgm:prSet presAssocID="{52632257-1695-45E6-A47F-66DDF3955E06}" presName="Name56" presStyleLbl="parChTrans1D2" presStyleIdx="2" presStyleCnt="3"/>
      <dgm:spPr/>
    </dgm:pt>
    <dgm:pt modelId="{9250D375-8F74-40FD-B50F-BB0B354B181F}" type="pres">
      <dgm:prSet presAssocID="{69A758DC-BEEA-4C46-BAC6-7663D58C70C0}" presName="text0" presStyleLbl="node1" presStyleIdx="3" presStyleCnt="4" custScaleX="191672" custScaleY="125096" custRadScaleRad="126034" custRadScaleInc="12000">
        <dgm:presLayoutVars>
          <dgm:bulletEnabled val="1"/>
        </dgm:presLayoutVars>
      </dgm:prSet>
      <dgm:spPr/>
    </dgm:pt>
  </dgm:ptLst>
  <dgm:cxnLst>
    <dgm:cxn modelId="{175AB704-EA3E-45D0-A951-006BFB1AC70A}" type="presOf" srcId="{34025B9B-CD0C-4934-8DA5-B306F644E7B9}" destId="{C3EE3F7F-86AD-4DB9-8F74-376B66CBF61B}" srcOrd="0" destOrd="0" presId="urn:microsoft.com/office/officeart/2008/layout/RadialCluster"/>
    <dgm:cxn modelId="{BACFD111-E525-4556-9186-CBDCF7C6E3DF}" srcId="{52D49B13-4C19-4FDB-A2A0-06E576D025CF}" destId="{899A2670-09EA-4909-83FE-3F6548873EED}" srcOrd="0" destOrd="0" parTransId="{733CD92A-63AD-4B00-9C23-DFB66F7BD5EF}" sibTransId="{4F3030E1-AFA1-466B-B01E-7D6AB6EA9335}"/>
    <dgm:cxn modelId="{8C644537-6447-47CA-B30A-E7FF9EB9064A}" type="presOf" srcId="{69A758DC-BEEA-4C46-BAC6-7663D58C70C0}" destId="{9250D375-8F74-40FD-B50F-BB0B354B181F}" srcOrd="0" destOrd="0" presId="urn:microsoft.com/office/officeart/2008/layout/RadialCluster"/>
    <dgm:cxn modelId="{B849B539-7B47-499A-B6E1-2219D2108829}" srcId="{52D49B13-4C19-4FDB-A2A0-06E576D025CF}" destId="{69A758DC-BEEA-4C46-BAC6-7663D58C70C0}" srcOrd="2" destOrd="0" parTransId="{52632257-1695-45E6-A47F-66DDF3955E06}" sibTransId="{3ABE1682-D79D-4989-B78B-12CB10FE7886}"/>
    <dgm:cxn modelId="{E5934277-8F3B-47A7-93F1-3DA384CDBEF7}" type="presOf" srcId="{733CD92A-63AD-4B00-9C23-DFB66F7BD5EF}" destId="{268C2AFC-6F6C-466F-B591-81A2FDE0C05F}" srcOrd="0" destOrd="0" presId="urn:microsoft.com/office/officeart/2008/layout/RadialCluster"/>
    <dgm:cxn modelId="{D50E3E8E-F8AE-40F6-A00E-23B1A8120860}" type="presOf" srcId="{68E47A74-7D5C-4DDF-AFB6-A75894636EDA}" destId="{C45489E5-4FF9-4D3D-A2C3-607B8CE47F42}" srcOrd="0" destOrd="0" presId="urn:microsoft.com/office/officeart/2008/layout/RadialCluster"/>
    <dgm:cxn modelId="{44EBA1BA-08BB-4AA7-A9BE-CD6A4C6EA582}" type="presOf" srcId="{565C21EB-5348-4877-8722-960ECC1674C3}" destId="{8366310B-0293-4200-BE9B-9F9E3B2BFC84}" srcOrd="0" destOrd="0" presId="urn:microsoft.com/office/officeart/2008/layout/RadialCluster"/>
    <dgm:cxn modelId="{7A5C4DCA-9E5C-4A2C-BD57-EF3A73A4ABB4}" type="presOf" srcId="{899A2670-09EA-4909-83FE-3F6548873EED}" destId="{6E1AB21C-8414-414A-B699-AFE2590877B4}" srcOrd="0" destOrd="0" presId="urn:microsoft.com/office/officeart/2008/layout/RadialCluster"/>
    <dgm:cxn modelId="{AFAC0ECF-CC35-4DE9-9DDD-E2CF943DC1B8}" type="presOf" srcId="{52D49B13-4C19-4FDB-A2A0-06E576D025CF}" destId="{CE97681D-B740-4697-B640-C25E33FD4367}" srcOrd="0" destOrd="0" presId="urn:microsoft.com/office/officeart/2008/layout/RadialCluster"/>
    <dgm:cxn modelId="{63387FDE-7B11-402D-BD08-EE390F101BBE}" type="presOf" srcId="{52632257-1695-45E6-A47F-66DDF3955E06}" destId="{49B8F5DF-F2DE-4FD2-B775-E401210EE2A4}" srcOrd="0" destOrd="0" presId="urn:microsoft.com/office/officeart/2008/layout/RadialCluster"/>
    <dgm:cxn modelId="{C7A185EC-4F26-4BE6-967A-3FE14BA60E01}" srcId="{52D49B13-4C19-4FDB-A2A0-06E576D025CF}" destId="{68E47A74-7D5C-4DDF-AFB6-A75894636EDA}" srcOrd="1" destOrd="0" parTransId="{565C21EB-5348-4877-8722-960ECC1674C3}" sibTransId="{55EE9738-F60B-436A-B7C4-A4C9F21891A7}"/>
    <dgm:cxn modelId="{3AC6F5F3-8FF9-46F8-A856-6329657295FA}" srcId="{34025B9B-CD0C-4934-8DA5-B306F644E7B9}" destId="{52D49B13-4C19-4FDB-A2A0-06E576D025CF}" srcOrd="0" destOrd="0" parTransId="{0755CD3A-270E-4603-BAB7-B5686F169C16}" sibTransId="{8EDF13EF-C874-4F89-8D5C-CFBEE7CB2327}"/>
    <dgm:cxn modelId="{D17CC83D-B76A-4865-8E38-152B0AD3D3BD}" type="presParOf" srcId="{C3EE3F7F-86AD-4DB9-8F74-376B66CBF61B}" destId="{DEE6CF0D-F4FC-4C1F-8DB4-EC198DE8024C}" srcOrd="0" destOrd="0" presId="urn:microsoft.com/office/officeart/2008/layout/RadialCluster"/>
    <dgm:cxn modelId="{B79F4FA2-191F-4B02-A731-11AF07176EF5}" type="presParOf" srcId="{DEE6CF0D-F4FC-4C1F-8DB4-EC198DE8024C}" destId="{CE97681D-B740-4697-B640-C25E33FD4367}" srcOrd="0" destOrd="0" presId="urn:microsoft.com/office/officeart/2008/layout/RadialCluster"/>
    <dgm:cxn modelId="{6FBD5A50-BFC1-4E45-8576-25B816545124}" type="presParOf" srcId="{DEE6CF0D-F4FC-4C1F-8DB4-EC198DE8024C}" destId="{268C2AFC-6F6C-466F-B591-81A2FDE0C05F}" srcOrd="1" destOrd="0" presId="urn:microsoft.com/office/officeart/2008/layout/RadialCluster"/>
    <dgm:cxn modelId="{AD947551-8465-44A6-B39C-07A7FF4C5676}" type="presParOf" srcId="{DEE6CF0D-F4FC-4C1F-8DB4-EC198DE8024C}" destId="{6E1AB21C-8414-414A-B699-AFE2590877B4}" srcOrd="2" destOrd="0" presId="urn:microsoft.com/office/officeart/2008/layout/RadialCluster"/>
    <dgm:cxn modelId="{DB3D7359-708B-4FE4-B8A4-8CC446A9F1E9}" type="presParOf" srcId="{DEE6CF0D-F4FC-4C1F-8DB4-EC198DE8024C}" destId="{8366310B-0293-4200-BE9B-9F9E3B2BFC84}" srcOrd="3" destOrd="0" presId="urn:microsoft.com/office/officeart/2008/layout/RadialCluster"/>
    <dgm:cxn modelId="{87EF2203-53F6-4109-A73C-E6C9E585F223}" type="presParOf" srcId="{DEE6CF0D-F4FC-4C1F-8DB4-EC198DE8024C}" destId="{C45489E5-4FF9-4D3D-A2C3-607B8CE47F42}" srcOrd="4" destOrd="0" presId="urn:microsoft.com/office/officeart/2008/layout/RadialCluster"/>
    <dgm:cxn modelId="{1C12B546-5028-4A8E-9539-43E30415ED06}" type="presParOf" srcId="{DEE6CF0D-F4FC-4C1F-8DB4-EC198DE8024C}" destId="{49B8F5DF-F2DE-4FD2-B775-E401210EE2A4}" srcOrd="5" destOrd="0" presId="urn:microsoft.com/office/officeart/2008/layout/RadialCluster"/>
    <dgm:cxn modelId="{D0538DC1-BA94-49EB-AD06-A4179BAF0413}" type="presParOf" srcId="{DEE6CF0D-F4FC-4C1F-8DB4-EC198DE8024C}" destId="{9250D375-8F74-40FD-B50F-BB0B354B181F}" srcOrd="6"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97681D-B740-4697-B640-C25E33FD4367}">
      <dsp:nvSpPr>
        <dsp:cNvPr id="0" name=""/>
        <dsp:cNvSpPr/>
      </dsp:nvSpPr>
      <dsp:spPr>
        <a:xfrm>
          <a:off x="4071672" y="3071005"/>
          <a:ext cx="2267848" cy="193431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GB" sz="3500" kern="1200" dirty="0"/>
            <a:t>Levellers</a:t>
          </a:r>
        </a:p>
      </dsp:txBody>
      <dsp:txXfrm>
        <a:off x="4166097" y="3165430"/>
        <a:ext cx="2078998" cy="1745465"/>
      </dsp:txXfrm>
    </dsp:sp>
    <dsp:sp modelId="{268C2AFC-6F6C-466F-B591-81A2FDE0C05F}">
      <dsp:nvSpPr>
        <dsp:cNvPr id="0" name=""/>
        <dsp:cNvSpPr/>
      </dsp:nvSpPr>
      <dsp:spPr>
        <a:xfrm rot="16200000">
          <a:off x="4691241" y="2556650"/>
          <a:ext cx="1028709" cy="0"/>
        </a:xfrm>
        <a:custGeom>
          <a:avLst/>
          <a:gdLst/>
          <a:ahLst/>
          <a:cxnLst/>
          <a:rect l="0" t="0" r="0" b="0"/>
          <a:pathLst>
            <a:path>
              <a:moveTo>
                <a:pt x="0" y="0"/>
              </a:moveTo>
              <a:lnTo>
                <a:pt x="1028709"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1AB21C-8414-414A-B699-AFE2590877B4}">
      <dsp:nvSpPr>
        <dsp:cNvPr id="0" name=""/>
        <dsp:cNvSpPr/>
      </dsp:nvSpPr>
      <dsp:spPr>
        <a:xfrm>
          <a:off x="3851248" y="85578"/>
          <a:ext cx="2708697" cy="1956717"/>
        </a:xfrm>
        <a:prstGeom prst="roundRect">
          <a:avLst/>
        </a:prstGeom>
        <a:solidFill>
          <a:schemeClr val="accent3">
            <a:hueOff val="903533"/>
            <a:satOff val="33333"/>
            <a:lumOff val="-490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GB" sz="3500" kern="1200" dirty="0"/>
            <a:t>What?</a:t>
          </a:r>
        </a:p>
      </dsp:txBody>
      <dsp:txXfrm>
        <a:off x="3946767" y="181097"/>
        <a:ext cx="2517659" cy="1765679"/>
      </dsp:txXfrm>
    </dsp:sp>
    <dsp:sp modelId="{8366310B-0293-4200-BE9B-9F9E3B2BFC84}">
      <dsp:nvSpPr>
        <dsp:cNvPr id="0" name=""/>
        <dsp:cNvSpPr/>
      </dsp:nvSpPr>
      <dsp:spPr>
        <a:xfrm rot="1362888">
          <a:off x="6286588" y="4776363"/>
          <a:ext cx="1364904" cy="0"/>
        </a:xfrm>
        <a:custGeom>
          <a:avLst/>
          <a:gdLst/>
          <a:ahLst/>
          <a:cxnLst/>
          <a:rect l="0" t="0" r="0" b="0"/>
          <a:pathLst>
            <a:path>
              <a:moveTo>
                <a:pt x="0" y="0"/>
              </a:moveTo>
              <a:lnTo>
                <a:pt x="1364904"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5489E5-4FF9-4D3D-A2C3-607B8CE47F42}">
      <dsp:nvSpPr>
        <dsp:cNvPr id="0" name=""/>
        <dsp:cNvSpPr/>
      </dsp:nvSpPr>
      <dsp:spPr>
        <a:xfrm>
          <a:off x="7598561" y="4700819"/>
          <a:ext cx="2401433" cy="1683407"/>
        </a:xfrm>
        <a:prstGeom prst="roundRect">
          <a:avLst/>
        </a:prstGeom>
        <a:solidFill>
          <a:schemeClr val="accent3">
            <a:hueOff val="1807066"/>
            <a:satOff val="66667"/>
            <a:lumOff val="-980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GB" sz="3500" kern="1200" dirty="0"/>
            <a:t>Impact?</a:t>
          </a:r>
        </a:p>
      </dsp:txBody>
      <dsp:txXfrm>
        <a:off x="7680738" y="4782996"/>
        <a:ext cx="2237079" cy="1519053"/>
      </dsp:txXfrm>
    </dsp:sp>
    <dsp:sp modelId="{49B8F5DF-F2DE-4FD2-B775-E401210EE2A4}">
      <dsp:nvSpPr>
        <dsp:cNvPr id="0" name=""/>
        <dsp:cNvSpPr/>
      </dsp:nvSpPr>
      <dsp:spPr>
        <a:xfrm rot="9432000">
          <a:off x="2947200" y="4741554"/>
          <a:ext cx="1170189" cy="0"/>
        </a:xfrm>
        <a:custGeom>
          <a:avLst/>
          <a:gdLst/>
          <a:ahLst/>
          <a:cxnLst/>
          <a:rect l="0" t="0" r="0" b="0"/>
          <a:pathLst>
            <a:path>
              <a:moveTo>
                <a:pt x="0" y="0"/>
              </a:moveTo>
              <a:lnTo>
                <a:pt x="1170189"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50D375-8F74-40FD-B50F-BB0B354B181F}">
      <dsp:nvSpPr>
        <dsp:cNvPr id="0" name=""/>
        <dsp:cNvSpPr/>
      </dsp:nvSpPr>
      <dsp:spPr>
        <a:xfrm>
          <a:off x="507000" y="4679554"/>
          <a:ext cx="2485917" cy="1622450"/>
        </a:xfrm>
        <a:prstGeom prst="roundRect">
          <a:avLst/>
        </a:prstGeom>
        <a:solidFill>
          <a:schemeClr val="accent3">
            <a:hueOff val="2710599"/>
            <a:satOff val="100000"/>
            <a:lumOff val="-147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GB" sz="3500" kern="1200" dirty="0"/>
            <a:t>Why?</a:t>
          </a:r>
        </a:p>
      </dsp:txBody>
      <dsp:txXfrm>
        <a:off x="586201" y="4758755"/>
        <a:ext cx="2327515" cy="1464048"/>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51CC6C-6359-4584-9A4A-2DDF200E6306}" type="datetimeFigureOut">
              <a:rPr lang="en-GB" smtClean="0"/>
              <a:t>22/09/2021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4F3B03-3D48-4B6E-A5D8-623E7056AFE8}" type="slidenum">
              <a:rPr lang="en-GB" smtClean="0"/>
              <a:t>‹#›</a:t>
            </a:fld>
            <a:endParaRPr lang="en-GB" dirty="0"/>
          </a:p>
        </p:txBody>
      </p:sp>
    </p:spTree>
    <p:extLst>
      <p:ext uri="{BB962C8B-B14F-4D97-AF65-F5344CB8AC3E}">
        <p14:creationId xmlns:p14="http://schemas.microsoft.com/office/powerpoint/2010/main" val="3554700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1</a:t>
            </a:fld>
            <a:endParaRPr lang="en-GB" dirty="0"/>
          </a:p>
        </p:txBody>
      </p:sp>
    </p:spTree>
    <p:extLst>
      <p:ext uri="{BB962C8B-B14F-4D97-AF65-F5344CB8AC3E}">
        <p14:creationId xmlns:p14="http://schemas.microsoft.com/office/powerpoint/2010/main" val="189623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Size of boxes reflects size/influence</a:t>
            </a:r>
            <a:r>
              <a:rPr lang="en-GB" baseline="0" dirty="0"/>
              <a:t> in Parliament.</a:t>
            </a:r>
          </a:p>
          <a:p>
            <a:pPr marL="171450" indent="-171450">
              <a:buFont typeface="Arial" panose="020B0604020202020204" pitchFamily="34" charset="0"/>
              <a:buChar char="•"/>
            </a:pPr>
            <a:r>
              <a:rPr lang="en-GB" dirty="0"/>
              <a:t>Use the previous task and </a:t>
            </a:r>
            <a:r>
              <a:rPr lang="en-GB" baseline="0" dirty="0"/>
              <a:t>the SHP book pages 174-175 to identify the issues that were dividing the two main “parties” in Parliament and explain why these divisions would make an agreement harder. (Basically the task from the bottom of page 174). They have seen this before, so no need to labour it!</a:t>
            </a:r>
          </a:p>
          <a:p>
            <a:pPr marL="171450" indent="-171450">
              <a:buFont typeface="Arial" panose="020B0604020202020204" pitchFamily="34" charset="0"/>
              <a:buChar char="•"/>
            </a:pPr>
            <a:r>
              <a:rPr lang="en-GB" baseline="0" dirty="0"/>
              <a:t>Get them to feed back in character.</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11</a:t>
            </a:fld>
            <a:endParaRPr lang="en-GB" dirty="0"/>
          </a:p>
        </p:txBody>
      </p:sp>
    </p:spTree>
    <p:extLst>
      <p:ext uri="{BB962C8B-B14F-4D97-AF65-F5344CB8AC3E}">
        <p14:creationId xmlns:p14="http://schemas.microsoft.com/office/powerpoint/2010/main" val="3651449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Ask: who are these guys? What</a:t>
            </a:r>
            <a:r>
              <a:rPr lang="en-GB" baseline="0" dirty="0"/>
              <a:t> can we learn about them from this picture?</a:t>
            </a:r>
          </a:p>
          <a:p>
            <a:pPr marL="171450" indent="-171450">
              <a:buFont typeface="Arial" panose="020B0604020202020204" pitchFamily="34" charset="0"/>
              <a:buChar char="•"/>
            </a:pPr>
            <a:r>
              <a:rPr lang="en-GB" baseline="0" dirty="0"/>
              <a:t>See starter idea a few slides on-needs Word Doc ‘Levellers Sources’</a:t>
            </a:r>
          </a:p>
          <a:p>
            <a:pPr marL="171450" indent="-171450">
              <a:buFont typeface="Arial" panose="020B0604020202020204" pitchFamily="34" charset="0"/>
              <a:buChar char="•"/>
            </a:pPr>
            <a:r>
              <a:rPr lang="en-GB" baseline="0" dirty="0"/>
              <a:t>Meanwhile, get them to study the next few slides (with the timer!) and then complete a short summary of who/what they were.</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20</a:t>
            </a:fld>
            <a:endParaRPr lang="en-GB" dirty="0"/>
          </a:p>
        </p:txBody>
      </p:sp>
    </p:spTree>
    <p:extLst>
      <p:ext uri="{BB962C8B-B14F-4D97-AF65-F5344CB8AC3E}">
        <p14:creationId xmlns:p14="http://schemas.microsoft.com/office/powerpoint/2010/main" val="2288431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This and sources on next three slides all on the same Word Doc: ‘Support for Leveller Ideas’</a:t>
            </a:r>
          </a:p>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21</a:t>
            </a:fld>
            <a:endParaRPr lang="en-GB" dirty="0"/>
          </a:p>
        </p:txBody>
      </p:sp>
    </p:spTree>
    <p:extLst>
      <p:ext uri="{BB962C8B-B14F-4D97-AF65-F5344CB8AC3E}">
        <p14:creationId xmlns:p14="http://schemas.microsoft.com/office/powerpoint/2010/main" val="3186760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Word Doc ‘Support for Leveller Ideas’</a:t>
            </a:r>
          </a:p>
          <a:p>
            <a:pPr marL="171450" indent="-171450">
              <a:buFont typeface="Arial" panose="020B0604020202020204" pitchFamily="34" charset="0"/>
              <a:buChar char="•"/>
            </a:pPr>
            <a:r>
              <a:rPr lang="en-GB" baseline="0" dirty="0"/>
              <a:t>Give them 2 minutes!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Answers on next slide, along with something for them to think about…</a:t>
            </a:r>
            <a:endParaRPr lang="en-GB" dirty="0"/>
          </a:p>
          <a:p>
            <a:pPr marL="171450" indent="-171450">
              <a:buFont typeface="Arial" panose="020B0604020202020204" pitchFamily="34" charset="0"/>
              <a:buChar char="•"/>
            </a:pPr>
            <a:endParaRPr lang="en-GB" b="1" dirty="0"/>
          </a:p>
        </p:txBody>
      </p:sp>
      <p:sp>
        <p:nvSpPr>
          <p:cNvPr id="4" name="Slide Number Placeholder 3"/>
          <p:cNvSpPr>
            <a:spLocks noGrp="1"/>
          </p:cNvSpPr>
          <p:nvPr>
            <p:ph type="sldNum" sz="quarter" idx="10"/>
          </p:nvPr>
        </p:nvSpPr>
        <p:spPr/>
        <p:txBody>
          <a:bodyPr/>
          <a:lstStyle/>
          <a:p>
            <a:fld id="{5D4F3B03-3D48-4B6E-A5D8-623E7056AFE8}" type="slidenum">
              <a:rPr lang="en-GB" smtClean="0"/>
              <a:t>22</a:t>
            </a:fld>
            <a:endParaRPr lang="en-GB" dirty="0"/>
          </a:p>
        </p:txBody>
      </p:sp>
    </p:spTree>
    <p:extLst>
      <p:ext uri="{BB962C8B-B14F-4D97-AF65-F5344CB8AC3E}">
        <p14:creationId xmlns:p14="http://schemas.microsoft.com/office/powerpoint/2010/main" val="112166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Word Doc ‘Support for Leveller Ideas’</a:t>
            </a:r>
          </a:p>
          <a:p>
            <a:pPr marL="171450" indent="-171450">
              <a:buFont typeface="Arial" panose="020B0604020202020204" pitchFamily="34" charset="0"/>
              <a:buChar char="•"/>
            </a:pPr>
            <a:r>
              <a:rPr lang="en-GB" dirty="0"/>
              <a:t>There’s a shorter, simplified</a:t>
            </a:r>
            <a:r>
              <a:rPr lang="en-GB" baseline="0" dirty="0"/>
              <a:t> version of this same source on the Word Doc ‘Levellers Sources’</a:t>
            </a:r>
          </a:p>
          <a:p>
            <a:pPr marL="171450" indent="-171450">
              <a:buFont typeface="Arial" panose="020B0604020202020204" pitchFamily="34" charset="0"/>
              <a:buChar char="•"/>
            </a:pPr>
            <a:r>
              <a:rPr lang="en-GB" baseline="0" dirty="0"/>
              <a:t>Give them 2 minutes!</a:t>
            </a:r>
          </a:p>
        </p:txBody>
      </p:sp>
      <p:sp>
        <p:nvSpPr>
          <p:cNvPr id="4" name="Slide Number Placeholder 3"/>
          <p:cNvSpPr>
            <a:spLocks noGrp="1"/>
          </p:cNvSpPr>
          <p:nvPr>
            <p:ph type="sldNum" sz="quarter" idx="10"/>
          </p:nvPr>
        </p:nvSpPr>
        <p:spPr/>
        <p:txBody>
          <a:bodyPr/>
          <a:lstStyle/>
          <a:p>
            <a:fld id="{5D4F3B03-3D48-4B6E-A5D8-623E7056AFE8}" type="slidenum">
              <a:rPr lang="en-GB" smtClean="0"/>
              <a:t>23</a:t>
            </a:fld>
            <a:endParaRPr lang="en-GB" dirty="0"/>
          </a:p>
        </p:txBody>
      </p:sp>
    </p:spTree>
    <p:extLst>
      <p:ext uri="{BB962C8B-B14F-4D97-AF65-F5344CB8AC3E}">
        <p14:creationId xmlns:p14="http://schemas.microsoft.com/office/powerpoint/2010/main" val="2727911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On Word Doc ‘Support for Leveller Ideas’</a:t>
            </a:r>
          </a:p>
        </p:txBody>
      </p:sp>
      <p:sp>
        <p:nvSpPr>
          <p:cNvPr id="4" name="Slide Number Placeholder 3"/>
          <p:cNvSpPr>
            <a:spLocks noGrp="1"/>
          </p:cNvSpPr>
          <p:nvPr>
            <p:ph type="sldNum" sz="quarter" idx="10"/>
          </p:nvPr>
        </p:nvSpPr>
        <p:spPr/>
        <p:txBody>
          <a:bodyPr/>
          <a:lstStyle/>
          <a:p>
            <a:fld id="{5D4F3B03-3D48-4B6E-A5D8-623E7056AFE8}" type="slidenum">
              <a:rPr lang="en-GB" smtClean="0"/>
              <a:t>24</a:t>
            </a:fld>
            <a:endParaRPr lang="en-GB" dirty="0"/>
          </a:p>
        </p:txBody>
      </p:sp>
    </p:spTree>
    <p:extLst>
      <p:ext uri="{BB962C8B-B14F-4D97-AF65-F5344CB8AC3E}">
        <p14:creationId xmlns:p14="http://schemas.microsoft.com/office/powerpoint/2010/main" val="2038233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Get them to suggest; next slide explains why!</a:t>
            </a:r>
          </a:p>
        </p:txBody>
      </p:sp>
      <p:sp>
        <p:nvSpPr>
          <p:cNvPr id="4" name="Slide Number Placeholder 3"/>
          <p:cNvSpPr>
            <a:spLocks noGrp="1"/>
          </p:cNvSpPr>
          <p:nvPr>
            <p:ph type="sldNum" sz="quarter" idx="5"/>
          </p:nvPr>
        </p:nvSpPr>
        <p:spPr/>
        <p:txBody>
          <a:bodyPr/>
          <a:lstStyle/>
          <a:p>
            <a:fld id="{5D4F3B03-3D48-4B6E-A5D8-623E7056AFE8}" type="slidenum">
              <a:rPr lang="en-GB" smtClean="0"/>
              <a:t>25</a:t>
            </a:fld>
            <a:endParaRPr lang="en-GB" dirty="0"/>
          </a:p>
        </p:txBody>
      </p:sp>
    </p:spTree>
    <p:extLst>
      <p:ext uri="{BB962C8B-B14F-4D97-AF65-F5344CB8AC3E}">
        <p14:creationId xmlns:p14="http://schemas.microsoft.com/office/powerpoint/2010/main" val="2482900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Summary/answers-why</a:t>
            </a:r>
            <a:r>
              <a:rPr lang="en-GB" baseline="0" dirty="0"/>
              <a:t> a threat- Word Doc ‘Influence of radicals on settlement’</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26</a:t>
            </a:fld>
            <a:endParaRPr lang="en-GB" dirty="0"/>
          </a:p>
        </p:txBody>
      </p:sp>
    </p:spTree>
    <p:extLst>
      <p:ext uri="{BB962C8B-B14F-4D97-AF65-F5344CB8AC3E}">
        <p14:creationId xmlns:p14="http://schemas.microsoft.com/office/powerpoint/2010/main" val="3100544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Give them TWO MINUTES to study it!</a:t>
            </a:r>
          </a:p>
        </p:txBody>
      </p:sp>
      <p:sp>
        <p:nvSpPr>
          <p:cNvPr id="4" name="Slide Number Placeholder 3"/>
          <p:cNvSpPr>
            <a:spLocks noGrp="1"/>
          </p:cNvSpPr>
          <p:nvPr>
            <p:ph type="sldNum" sz="quarter" idx="10"/>
          </p:nvPr>
        </p:nvSpPr>
        <p:spPr/>
        <p:txBody>
          <a:bodyPr/>
          <a:lstStyle/>
          <a:p>
            <a:fld id="{5D4F3B03-3D48-4B6E-A5D8-623E7056AFE8}" type="slidenum">
              <a:rPr lang="en-GB" smtClean="0"/>
              <a:t>28</a:t>
            </a:fld>
            <a:endParaRPr lang="en-GB" dirty="0"/>
          </a:p>
        </p:txBody>
      </p:sp>
    </p:spTree>
    <p:extLst>
      <p:ext uri="{BB962C8B-B14F-4D97-AF65-F5344CB8AC3E}">
        <p14:creationId xmlns:p14="http://schemas.microsoft.com/office/powerpoint/2010/main" val="2225463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ONE minute!</a:t>
            </a:r>
          </a:p>
        </p:txBody>
      </p:sp>
      <p:sp>
        <p:nvSpPr>
          <p:cNvPr id="4" name="Slide Number Placeholder 3"/>
          <p:cNvSpPr>
            <a:spLocks noGrp="1"/>
          </p:cNvSpPr>
          <p:nvPr>
            <p:ph type="sldNum" sz="quarter" idx="10"/>
          </p:nvPr>
        </p:nvSpPr>
        <p:spPr/>
        <p:txBody>
          <a:bodyPr/>
          <a:lstStyle/>
          <a:p>
            <a:fld id="{5D4F3B03-3D48-4B6E-A5D8-623E7056AFE8}" type="slidenum">
              <a:rPr lang="en-GB" smtClean="0"/>
              <a:t>29</a:t>
            </a:fld>
            <a:endParaRPr lang="en-GB" dirty="0"/>
          </a:p>
        </p:txBody>
      </p:sp>
    </p:spTree>
    <p:extLst>
      <p:ext uri="{BB962C8B-B14F-4D97-AF65-F5344CB8AC3E}">
        <p14:creationId xmlns:p14="http://schemas.microsoft.com/office/powerpoint/2010/main" val="407903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2</a:t>
            </a:fld>
            <a:endParaRPr lang="en-GB" dirty="0"/>
          </a:p>
        </p:txBody>
      </p:sp>
    </p:spTree>
    <p:extLst>
      <p:ext uri="{BB962C8B-B14F-4D97-AF65-F5344CB8AC3E}">
        <p14:creationId xmlns:p14="http://schemas.microsoft.com/office/powerpoint/2010/main" val="2663196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2</a:t>
            </a:r>
            <a:r>
              <a:rPr lang="en-GB" baseline="0" dirty="0"/>
              <a:t> Minutes!</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30</a:t>
            </a:fld>
            <a:endParaRPr lang="en-GB" dirty="0"/>
          </a:p>
        </p:txBody>
      </p:sp>
    </p:spTree>
    <p:extLst>
      <p:ext uri="{BB962C8B-B14F-4D97-AF65-F5344CB8AC3E}">
        <p14:creationId xmlns:p14="http://schemas.microsoft.com/office/powerpoint/2010/main" val="3003441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32</a:t>
            </a:fld>
            <a:endParaRPr lang="en-GB" dirty="0"/>
          </a:p>
        </p:txBody>
      </p:sp>
    </p:spTree>
    <p:extLst>
      <p:ext uri="{BB962C8B-B14F-4D97-AF65-F5344CB8AC3E}">
        <p14:creationId xmlns:p14="http://schemas.microsoft.com/office/powerpoint/2010/main" val="975821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Ask;</a:t>
            </a:r>
            <a:r>
              <a:rPr lang="en-GB" baseline="0" dirty="0"/>
              <a:t> how would these radical groups pose an obstacle to a negotiated settlement? Why might Parliament’s leaders be eager to “keep a lid on it”?</a:t>
            </a:r>
          </a:p>
          <a:p>
            <a:pPr marL="171450" indent="-171450">
              <a:buFont typeface="Arial" panose="020B0604020202020204" pitchFamily="34" charset="0"/>
              <a:buChar char="•"/>
            </a:pPr>
            <a:r>
              <a:rPr lang="en-GB" baseline="0" dirty="0"/>
              <a:t>n.b. also the new primary sources on the Levellers and Diggers (August 2016)</a:t>
            </a:r>
          </a:p>
          <a:p>
            <a:pPr marL="171450" indent="-171450">
              <a:buFont typeface="Arial" panose="020B0604020202020204" pitchFamily="34" charset="0"/>
              <a:buChar char="•"/>
            </a:pPr>
            <a:r>
              <a:rPr lang="en-GB" baseline="0" dirty="0"/>
              <a:t>The sheets referred to above are Word Docs and PDFs:</a:t>
            </a:r>
          </a:p>
          <a:p>
            <a:pPr marL="171450" indent="-171450">
              <a:buFont typeface="Arial" panose="020B0604020202020204" pitchFamily="34" charset="0"/>
              <a:buChar char="•"/>
            </a:pPr>
            <a:r>
              <a:rPr lang="en-GB" baseline="0" dirty="0"/>
              <a:t>Word Docs:</a:t>
            </a:r>
          </a:p>
          <a:p>
            <a:pPr marL="0" indent="0">
              <a:buFont typeface="Arial" panose="020B0604020202020204" pitchFamily="34" charset="0"/>
              <a:buNone/>
            </a:pPr>
            <a:r>
              <a:rPr lang="en-GB" baseline="0" dirty="0"/>
              <a:t>Levellers Sources</a:t>
            </a:r>
          </a:p>
          <a:p>
            <a:pPr marL="0" indent="0">
              <a:buFont typeface="Arial" panose="020B0604020202020204" pitchFamily="34" charset="0"/>
              <a:buNone/>
            </a:pPr>
            <a:r>
              <a:rPr lang="en-GB" baseline="0" dirty="0"/>
              <a:t>Winstanley Digger Objectives</a:t>
            </a:r>
          </a:p>
          <a:p>
            <a:pPr marL="171450" indent="-171450">
              <a:buFont typeface="Arial" panose="020B0604020202020204" pitchFamily="34" charset="0"/>
              <a:buChar char="•"/>
            </a:pPr>
            <a:r>
              <a:rPr lang="en-GB" baseline="0" dirty="0"/>
              <a:t>PDFs:</a:t>
            </a:r>
          </a:p>
          <a:p>
            <a:pPr marL="0" indent="0">
              <a:buFont typeface="Arial" panose="020B0604020202020204" pitchFamily="34" charset="0"/>
              <a:buNone/>
            </a:pPr>
            <a:r>
              <a:rPr lang="en-GB" baseline="0" dirty="0"/>
              <a:t>‘Fifth Monarchy Men Info’</a:t>
            </a:r>
          </a:p>
          <a:p>
            <a:pPr marL="0" indent="0">
              <a:buFont typeface="Arial" panose="020B0604020202020204" pitchFamily="34" charset="0"/>
              <a:buNone/>
            </a:pPr>
            <a:r>
              <a:rPr lang="en-GB" baseline="0" dirty="0"/>
              <a:t>‘Ranters Info’</a:t>
            </a:r>
          </a:p>
          <a:p>
            <a:pPr marL="0" indent="0">
              <a:buFont typeface="Arial" panose="020B0604020202020204" pitchFamily="34" charset="0"/>
              <a:buNone/>
            </a:pPr>
            <a:r>
              <a:rPr lang="en-GB" baseline="0" dirty="0"/>
              <a:t>‘Diggers Info’</a:t>
            </a:r>
          </a:p>
          <a:p>
            <a:pPr marL="171450" indent="-171450">
              <a:buFont typeface="Arial" panose="020B0604020202020204" pitchFamily="34" charset="0"/>
              <a:buChar char="•"/>
            </a:pPr>
            <a:endParaRPr lang="en-GB" baseline="0" dirty="0"/>
          </a:p>
        </p:txBody>
      </p:sp>
      <p:sp>
        <p:nvSpPr>
          <p:cNvPr id="4" name="Slide Number Placeholder 3"/>
          <p:cNvSpPr>
            <a:spLocks noGrp="1"/>
          </p:cNvSpPr>
          <p:nvPr>
            <p:ph type="sldNum" sz="quarter" idx="10"/>
          </p:nvPr>
        </p:nvSpPr>
        <p:spPr/>
        <p:txBody>
          <a:bodyPr/>
          <a:lstStyle/>
          <a:p>
            <a:fld id="{5D4F3B03-3D48-4B6E-A5D8-623E7056AFE8}" type="slidenum">
              <a:rPr lang="en-GB" smtClean="0"/>
              <a:t>33</a:t>
            </a:fld>
            <a:endParaRPr lang="en-GB" dirty="0"/>
          </a:p>
        </p:txBody>
      </p:sp>
    </p:spTree>
    <p:extLst>
      <p:ext uri="{BB962C8B-B14F-4D97-AF65-F5344CB8AC3E}">
        <p14:creationId xmlns:p14="http://schemas.microsoft.com/office/powerpoint/2010/main" val="124551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a:t>
            </a:r>
            <a:r>
              <a:rPr lang="en-GB" baseline="0" dirty="0"/>
              <a:t> them the word doc of primary sources ‘Levellers Sources’. </a:t>
            </a:r>
          </a:p>
          <a:p>
            <a:r>
              <a:rPr lang="en-GB" baseline="0" dirty="0"/>
              <a:t>Get them to read/annotate them and suggest-</a:t>
            </a:r>
          </a:p>
          <a:p>
            <a:pPr marL="171450" indent="-171450">
              <a:buFont typeface="Arial" panose="020B0604020202020204" pitchFamily="34" charset="0"/>
              <a:buChar char="•"/>
            </a:pPr>
            <a:r>
              <a:rPr lang="en-GB" baseline="0" dirty="0"/>
              <a:t>What each person might be saying.</a:t>
            </a:r>
          </a:p>
          <a:p>
            <a:pPr marL="171450" indent="-171450">
              <a:buFont typeface="Arial" panose="020B0604020202020204" pitchFamily="34" charset="0"/>
              <a:buChar char="•"/>
            </a:pPr>
            <a:r>
              <a:rPr lang="en-GB" baseline="0" dirty="0"/>
              <a:t>What their opponents in the Army and Parliament might be saying.</a:t>
            </a:r>
          </a:p>
        </p:txBody>
      </p:sp>
      <p:sp>
        <p:nvSpPr>
          <p:cNvPr id="4" name="Slide Number Placeholder 3"/>
          <p:cNvSpPr>
            <a:spLocks noGrp="1"/>
          </p:cNvSpPr>
          <p:nvPr>
            <p:ph type="sldNum" sz="quarter" idx="10"/>
          </p:nvPr>
        </p:nvSpPr>
        <p:spPr/>
        <p:txBody>
          <a:bodyPr/>
          <a:lstStyle/>
          <a:p>
            <a:fld id="{5D4F3B03-3D48-4B6E-A5D8-623E7056AFE8}" type="slidenum">
              <a:rPr lang="en-GB" smtClean="0"/>
              <a:t>34</a:t>
            </a:fld>
            <a:endParaRPr lang="en-GB" dirty="0"/>
          </a:p>
        </p:txBody>
      </p:sp>
    </p:spTree>
    <p:extLst>
      <p:ext uri="{BB962C8B-B14F-4D97-AF65-F5344CB8AC3E}">
        <p14:creationId xmlns:p14="http://schemas.microsoft.com/office/powerpoint/2010/main" val="2288431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Word doc “Emergence of radicalism</a:t>
            </a:r>
            <a:r>
              <a:rPr lang="en-GB" baseline="0" dirty="0"/>
              <a:t> task”. Should only take about 10 minutes.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Source extracts on next page basically give them the answer- these are also a word doc if required. Word Doc ‘Influence of radicals on settlement’</a:t>
            </a:r>
            <a:endParaRPr lang="en-GB" dirty="0"/>
          </a:p>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35</a:t>
            </a:fld>
            <a:endParaRPr lang="en-GB" dirty="0"/>
          </a:p>
        </p:txBody>
      </p:sp>
    </p:spTree>
    <p:extLst>
      <p:ext uri="{BB962C8B-B14F-4D97-AF65-F5344CB8AC3E}">
        <p14:creationId xmlns:p14="http://schemas.microsoft.com/office/powerpoint/2010/main" val="540700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Summary/answers-why</a:t>
            </a:r>
            <a:r>
              <a:rPr lang="en-GB" baseline="0" dirty="0"/>
              <a:t> a threat- Word Doc ‘Influence of radicals on settlement’</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36</a:t>
            </a:fld>
            <a:endParaRPr lang="en-GB" dirty="0"/>
          </a:p>
        </p:txBody>
      </p:sp>
    </p:spTree>
    <p:extLst>
      <p:ext uri="{BB962C8B-B14F-4D97-AF65-F5344CB8AC3E}">
        <p14:creationId xmlns:p14="http://schemas.microsoft.com/office/powerpoint/2010/main" val="3100544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a:t>Coward pages 159-168 (i.e. the whole of Chapter 14) has details of each group and some source based questions-see next slide.</a:t>
            </a:r>
          </a:p>
          <a:p>
            <a:pPr marL="171450" indent="-171450">
              <a:buFont typeface="Arial" panose="020B0604020202020204" pitchFamily="34" charset="0"/>
              <a:buChar char="•"/>
            </a:pPr>
            <a:endParaRPr lang="en-GB" baseline="0" dirty="0"/>
          </a:p>
          <a:p>
            <a:pPr marL="171450" indent="-171450">
              <a:buFont typeface="Arial" panose="020B0604020202020204" pitchFamily="34" charset="0"/>
              <a:buChar char="•"/>
            </a:pPr>
            <a:r>
              <a:rPr lang="en-GB" baseline="0" dirty="0"/>
              <a:t>2017-this could be set as a homework as it’s basically note making.</a:t>
            </a:r>
          </a:p>
        </p:txBody>
      </p:sp>
      <p:sp>
        <p:nvSpPr>
          <p:cNvPr id="4" name="Slide Number Placeholder 3"/>
          <p:cNvSpPr>
            <a:spLocks noGrp="1"/>
          </p:cNvSpPr>
          <p:nvPr>
            <p:ph type="sldNum" sz="quarter" idx="10"/>
          </p:nvPr>
        </p:nvSpPr>
        <p:spPr/>
        <p:txBody>
          <a:bodyPr/>
          <a:lstStyle/>
          <a:p>
            <a:fld id="{5D4F3B03-3D48-4B6E-A5D8-623E7056AFE8}" type="slidenum">
              <a:rPr lang="en-GB" smtClean="0"/>
              <a:t>37</a:t>
            </a:fld>
            <a:endParaRPr lang="en-GB" dirty="0"/>
          </a:p>
        </p:txBody>
      </p:sp>
    </p:spTree>
    <p:extLst>
      <p:ext uri="{BB962C8B-B14F-4D97-AF65-F5344CB8AC3E}">
        <p14:creationId xmlns:p14="http://schemas.microsoft.com/office/powerpoint/2010/main" val="3651449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a:t>Coward book pages 165-168</a:t>
            </a:r>
          </a:p>
          <a:p>
            <a:pPr marL="171450" indent="-171450">
              <a:buFont typeface="Arial" panose="020B0604020202020204" pitchFamily="34" charset="0"/>
              <a:buChar char="•"/>
            </a:pPr>
            <a:r>
              <a:rPr lang="en-GB" baseline="0" dirty="0"/>
              <a:t>Set Cromwell sources as homework-see next slide. </a:t>
            </a:r>
          </a:p>
          <a:p>
            <a:pPr marL="171450" indent="-171450">
              <a:buFont typeface="Arial" panose="020B0604020202020204" pitchFamily="34" charset="0"/>
              <a:buChar char="•"/>
            </a:pPr>
            <a:r>
              <a:rPr lang="en-GB" dirty="0"/>
              <a:t>Can</a:t>
            </a:r>
            <a:r>
              <a:rPr lang="en-GB" baseline="0" dirty="0"/>
              <a:t> also look at the s</a:t>
            </a:r>
            <a:r>
              <a:rPr lang="en-GB" dirty="0"/>
              <a:t>ources from pages 165-168 Coward (n.b. could use questions on page 168, but they’re rather hard</a:t>
            </a:r>
            <a:r>
              <a:rPr lang="en-GB" baseline="0" dirty="0"/>
              <a:t> going)</a:t>
            </a:r>
          </a:p>
        </p:txBody>
      </p:sp>
      <p:sp>
        <p:nvSpPr>
          <p:cNvPr id="4" name="Slide Number Placeholder 3"/>
          <p:cNvSpPr>
            <a:spLocks noGrp="1"/>
          </p:cNvSpPr>
          <p:nvPr>
            <p:ph type="sldNum" sz="quarter" idx="10"/>
          </p:nvPr>
        </p:nvSpPr>
        <p:spPr/>
        <p:txBody>
          <a:bodyPr/>
          <a:lstStyle/>
          <a:p>
            <a:fld id="{5D4F3B03-3D48-4B6E-A5D8-623E7056AFE8}" type="slidenum">
              <a:rPr lang="en-GB" smtClean="0"/>
              <a:t>38</a:t>
            </a:fld>
            <a:endParaRPr lang="en-GB" dirty="0"/>
          </a:p>
        </p:txBody>
      </p:sp>
    </p:spTree>
    <p:extLst>
      <p:ext uri="{BB962C8B-B14F-4D97-AF65-F5344CB8AC3E}">
        <p14:creationId xmlns:p14="http://schemas.microsoft.com/office/powerpoint/2010/main" val="602049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Word Doc ‘Impact of Levellers Source Q 2018’</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This has THREE sources in the correct chronological order.</a:t>
            </a:r>
          </a:p>
          <a:p>
            <a:endParaRPr lang="en-GB" dirty="0"/>
          </a:p>
        </p:txBody>
      </p:sp>
      <p:sp>
        <p:nvSpPr>
          <p:cNvPr id="4" name="Slide Number Placeholder 3"/>
          <p:cNvSpPr>
            <a:spLocks noGrp="1"/>
          </p:cNvSpPr>
          <p:nvPr>
            <p:ph type="sldNum" sz="quarter" idx="5"/>
          </p:nvPr>
        </p:nvSpPr>
        <p:spPr/>
        <p:txBody>
          <a:bodyPr/>
          <a:lstStyle/>
          <a:p>
            <a:fld id="{5D4F3B03-3D48-4B6E-A5D8-623E7056AFE8}" type="slidenum">
              <a:rPr lang="en-GB" smtClean="0"/>
              <a:t>39</a:t>
            </a:fld>
            <a:endParaRPr lang="en-GB" dirty="0"/>
          </a:p>
        </p:txBody>
      </p:sp>
    </p:spTree>
    <p:extLst>
      <p:ext uri="{BB962C8B-B14F-4D97-AF65-F5344CB8AC3E}">
        <p14:creationId xmlns:p14="http://schemas.microsoft.com/office/powerpoint/2010/main" val="7736142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Word Doc ‘Impact of Levellers Source Q 2018’</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42</a:t>
            </a:fld>
            <a:endParaRPr lang="en-GB" dirty="0"/>
          </a:p>
        </p:txBody>
      </p:sp>
    </p:spTree>
    <p:extLst>
      <p:ext uri="{BB962C8B-B14F-4D97-AF65-F5344CB8AC3E}">
        <p14:creationId xmlns:p14="http://schemas.microsoft.com/office/powerpoint/2010/main" val="4009245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Diagram</a:t>
            </a:r>
            <a:r>
              <a:rPr lang="en-GB" baseline="0" dirty="0"/>
              <a:t> t</a:t>
            </a:r>
            <a:r>
              <a:rPr lang="en-GB" dirty="0"/>
              <a:t>aken</a:t>
            </a:r>
            <a:r>
              <a:rPr lang="en-GB" baseline="0" dirty="0"/>
              <a:t> from SHP book page 169- the enquiry in that book between p172 and 185 is very heavy going, but the basic structure/task should work with (simpler) sources.</a:t>
            </a:r>
          </a:p>
          <a:p>
            <a:pPr marL="171450" indent="-171450">
              <a:buFont typeface="Arial" panose="020B0604020202020204" pitchFamily="34" charset="0"/>
              <a:buChar char="•"/>
            </a:pPr>
            <a:r>
              <a:rPr lang="en-GB" baseline="0" dirty="0"/>
              <a:t>Word doc of this in resources: “Who to blame 46-48 blank mindmap”</a:t>
            </a:r>
          </a:p>
          <a:p>
            <a:pPr marL="171450" indent="-171450">
              <a:buFont typeface="Arial" panose="020B0604020202020204" pitchFamily="34" charset="0"/>
              <a:buChar char="•"/>
            </a:pPr>
            <a:r>
              <a:rPr lang="en-GB" baseline="0" dirty="0"/>
              <a:t>As a quick recap/starter, get them to suggest reasons how/why each group might be to blame using work from previous lesson(s) on the prospects for peace in 1646.</a:t>
            </a:r>
          </a:p>
          <a:p>
            <a:pPr marL="171450" indent="-171450">
              <a:buFont typeface="Arial" panose="020B0604020202020204" pitchFamily="34" charset="0"/>
              <a:buChar char="•"/>
            </a:pPr>
            <a:r>
              <a:rPr lang="en-GB" baseline="0" dirty="0"/>
              <a:t>Get them to fill this in with their own knowledge FIRST, and then using the ideas from the next two slides.</a:t>
            </a:r>
          </a:p>
          <a:p>
            <a:pPr marL="171450" indent="-171450">
              <a:buFont typeface="Arial" panose="020B0604020202020204" pitchFamily="34" charset="0"/>
              <a:buChar char="•"/>
            </a:pPr>
            <a:r>
              <a:rPr lang="en-GB" baseline="0" dirty="0"/>
              <a:t>They could do their own version on A3 paper using this as a guide.</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4</a:t>
            </a:fld>
            <a:endParaRPr lang="en-GB" dirty="0"/>
          </a:p>
        </p:txBody>
      </p:sp>
    </p:spTree>
    <p:extLst>
      <p:ext uri="{BB962C8B-B14F-4D97-AF65-F5344CB8AC3E}">
        <p14:creationId xmlns:p14="http://schemas.microsoft.com/office/powerpoint/2010/main" val="23982786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1" dirty="0"/>
          </a:p>
        </p:txBody>
      </p:sp>
      <p:sp>
        <p:nvSpPr>
          <p:cNvPr id="4" name="Slide Number Placeholder 3"/>
          <p:cNvSpPr>
            <a:spLocks noGrp="1"/>
          </p:cNvSpPr>
          <p:nvPr>
            <p:ph type="sldNum" sz="quarter" idx="5"/>
          </p:nvPr>
        </p:nvSpPr>
        <p:spPr/>
        <p:txBody>
          <a:bodyPr/>
          <a:lstStyle/>
          <a:p>
            <a:fld id="{5D4F3B03-3D48-4B6E-A5D8-623E7056AFE8}" type="slidenum">
              <a:rPr lang="en-GB" smtClean="0"/>
              <a:t>43</a:t>
            </a:fld>
            <a:endParaRPr lang="en-GB" dirty="0"/>
          </a:p>
        </p:txBody>
      </p:sp>
    </p:spTree>
    <p:extLst>
      <p:ext uri="{BB962C8B-B14F-4D97-AF65-F5344CB8AC3E}">
        <p14:creationId xmlns:p14="http://schemas.microsoft.com/office/powerpoint/2010/main" val="12081736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a:t>
            </a:r>
          </a:p>
        </p:txBody>
      </p:sp>
      <p:sp>
        <p:nvSpPr>
          <p:cNvPr id="4" name="Slide Number Placeholder 3"/>
          <p:cNvSpPr>
            <a:spLocks noGrp="1"/>
          </p:cNvSpPr>
          <p:nvPr>
            <p:ph type="sldNum" sz="quarter" idx="10"/>
          </p:nvPr>
        </p:nvSpPr>
        <p:spPr/>
        <p:txBody>
          <a:bodyPr/>
          <a:lstStyle/>
          <a:p>
            <a:fld id="{5D4F3B03-3D48-4B6E-A5D8-623E7056AFE8}" type="slidenum">
              <a:rPr lang="en-GB" smtClean="0"/>
              <a:t>44</a:t>
            </a:fld>
            <a:endParaRPr lang="en-GB" dirty="0"/>
          </a:p>
        </p:txBody>
      </p:sp>
    </p:spTree>
    <p:extLst>
      <p:ext uri="{BB962C8B-B14F-4D97-AF65-F5344CB8AC3E}">
        <p14:creationId xmlns:p14="http://schemas.microsoft.com/office/powerpoint/2010/main" val="4152727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PDF</a:t>
            </a:r>
            <a:r>
              <a:rPr lang="en-GB" baseline="0" dirty="0"/>
              <a:t> ‘</a:t>
            </a:r>
            <a:r>
              <a:rPr lang="en-GB" dirty="0"/>
              <a:t>How united was the Army’ could be used here to bring our divisions</a:t>
            </a:r>
            <a:r>
              <a:rPr lang="en-GB" baseline="0" dirty="0"/>
              <a:t> WITHIN army.</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45</a:t>
            </a:fld>
            <a:endParaRPr lang="en-GB" dirty="0"/>
          </a:p>
        </p:txBody>
      </p:sp>
    </p:spTree>
    <p:extLst>
      <p:ext uri="{BB962C8B-B14F-4D97-AF65-F5344CB8AC3E}">
        <p14:creationId xmlns:p14="http://schemas.microsoft.com/office/powerpoint/2010/main" val="3651449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Cambridge</a:t>
            </a:r>
            <a:r>
              <a:rPr lang="en-GB" baseline="0" dirty="0"/>
              <a:t> (Wheeley) book pages 72-73</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46</a:t>
            </a:fld>
            <a:endParaRPr lang="en-GB" dirty="0"/>
          </a:p>
        </p:txBody>
      </p:sp>
    </p:spTree>
    <p:extLst>
      <p:ext uri="{BB962C8B-B14F-4D97-AF65-F5344CB8AC3E}">
        <p14:creationId xmlns:p14="http://schemas.microsoft.com/office/powerpoint/2010/main" val="6983690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Get</a:t>
            </a:r>
            <a:r>
              <a:rPr lang="en-GB" baseline="0" dirty="0"/>
              <a:t> them to explain words/terms and put them under the correct headings.</a:t>
            </a:r>
          </a:p>
          <a:p>
            <a:pPr marL="171450" indent="-171450">
              <a:buFont typeface="Arial" panose="020B0604020202020204" pitchFamily="34" charset="0"/>
              <a:buChar char="•"/>
            </a:pPr>
            <a:r>
              <a:rPr lang="en-GB" baseline="0" dirty="0"/>
              <a:t>Task on next slide.</a:t>
            </a:r>
          </a:p>
        </p:txBody>
      </p:sp>
      <p:sp>
        <p:nvSpPr>
          <p:cNvPr id="4" name="Slide Number Placeholder 3"/>
          <p:cNvSpPr>
            <a:spLocks noGrp="1"/>
          </p:cNvSpPr>
          <p:nvPr>
            <p:ph type="sldNum" sz="quarter" idx="10"/>
          </p:nvPr>
        </p:nvSpPr>
        <p:spPr/>
        <p:txBody>
          <a:bodyPr/>
          <a:lstStyle/>
          <a:p>
            <a:fld id="{5D4F3B03-3D48-4B6E-A5D8-623E7056AFE8}" type="slidenum">
              <a:rPr lang="en-GB" smtClean="0"/>
              <a:t>47</a:t>
            </a:fld>
            <a:endParaRPr lang="en-GB" dirty="0"/>
          </a:p>
        </p:txBody>
      </p:sp>
    </p:spTree>
    <p:extLst>
      <p:ext uri="{BB962C8B-B14F-4D97-AF65-F5344CB8AC3E}">
        <p14:creationId xmlns:p14="http://schemas.microsoft.com/office/powerpoint/2010/main" val="441426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Answers on next slide</a:t>
            </a:r>
            <a:endParaRPr lang="en-GB" dirty="0"/>
          </a:p>
          <a:p>
            <a:endParaRPr lang="en-GB" dirty="0"/>
          </a:p>
        </p:txBody>
      </p:sp>
      <p:sp>
        <p:nvSpPr>
          <p:cNvPr id="4" name="Slide Number Placeholder 3"/>
          <p:cNvSpPr>
            <a:spLocks noGrp="1"/>
          </p:cNvSpPr>
          <p:nvPr>
            <p:ph type="sldNum" sz="quarter" idx="5"/>
          </p:nvPr>
        </p:nvSpPr>
        <p:spPr/>
        <p:txBody>
          <a:bodyPr/>
          <a:lstStyle/>
          <a:p>
            <a:fld id="{5D4F3B03-3D48-4B6E-A5D8-623E7056AFE8}" type="slidenum">
              <a:rPr lang="en-GB" smtClean="0"/>
              <a:t>48</a:t>
            </a:fld>
            <a:endParaRPr lang="en-GB" dirty="0"/>
          </a:p>
        </p:txBody>
      </p:sp>
    </p:spTree>
    <p:extLst>
      <p:ext uri="{BB962C8B-B14F-4D97-AF65-F5344CB8AC3E}">
        <p14:creationId xmlns:p14="http://schemas.microsoft.com/office/powerpoint/2010/main" val="39990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Answers!</a:t>
            </a:r>
          </a:p>
        </p:txBody>
      </p:sp>
      <p:sp>
        <p:nvSpPr>
          <p:cNvPr id="4" name="Slide Number Placeholder 3"/>
          <p:cNvSpPr>
            <a:spLocks noGrp="1"/>
          </p:cNvSpPr>
          <p:nvPr>
            <p:ph type="sldNum" sz="quarter" idx="10"/>
          </p:nvPr>
        </p:nvSpPr>
        <p:spPr/>
        <p:txBody>
          <a:bodyPr/>
          <a:lstStyle/>
          <a:p>
            <a:fld id="{5D4F3B03-3D48-4B6E-A5D8-623E7056AFE8}" type="slidenum">
              <a:rPr lang="en-GB" smtClean="0"/>
              <a:t>49</a:t>
            </a:fld>
            <a:endParaRPr lang="en-GB" dirty="0"/>
          </a:p>
        </p:txBody>
      </p:sp>
    </p:spTree>
    <p:extLst>
      <p:ext uri="{BB962C8B-B14F-4D97-AF65-F5344CB8AC3E}">
        <p14:creationId xmlns:p14="http://schemas.microsoft.com/office/powerpoint/2010/main" val="7476411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There’s a Word</a:t>
            </a:r>
            <a:r>
              <a:rPr lang="en-GB" baseline="0" dirty="0"/>
              <a:t> Doc of the source: ‘Army Declaration 1647 times 3’</a:t>
            </a:r>
          </a:p>
          <a:p>
            <a:pPr marL="171450" indent="-171450">
              <a:buFont typeface="Arial" panose="020B0604020202020204" pitchFamily="34" charset="0"/>
              <a:buChar char="•"/>
            </a:pPr>
            <a:r>
              <a:rPr lang="en-GB" baseline="0" dirty="0"/>
              <a:t>Could ask them to use their knowledge from the starter and the pages from Wheeley to explain the points made/explain why it was drawn up.</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50</a:t>
            </a:fld>
            <a:endParaRPr lang="en-GB" dirty="0"/>
          </a:p>
        </p:txBody>
      </p:sp>
    </p:spTree>
    <p:extLst>
      <p:ext uri="{BB962C8B-B14F-4D97-AF65-F5344CB8AC3E}">
        <p14:creationId xmlns:p14="http://schemas.microsoft.com/office/powerpoint/2010/main" val="2083940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51</a:t>
            </a:fld>
            <a:endParaRPr lang="en-GB" dirty="0"/>
          </a:p>
        </p:txBody>
      </p:sp>
    </p:spTree>
    <p:extLst>
      <p:ext uri="{BB962C8B-B14F-4D97-AF65-F5344CB8AC3E}">
        <p14:creationId xmlns:p14="http://schemas.microsoft.com/office/powerpoint/2010/main" val="7296278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Quick starter/plenary.</a:t>
            </a:r>
          </a:p>
          <a:p>
            <a:pPr marL="171450" indent="-171450">
              <a:buFont typeface="Arial" panose="020B0604020202020204" pitchFamily="34" charset="0"/>
              <a:buChar char="•"/>
            </a:pPr>
            <a:r>
              <a:rPr lang="en-GB" dirty="0"/>
              <a:t>Can be made into a longer</a:t>
            </a:r>
            <a:r>
              <a:rPr lang="en-GB" baseline="0" dirty="0"/>
              <a:t> task by getting them to use the sheets from Wheeley and/or Coward which both discuss the Army’s politicisation.</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52</a:t>
            </a:fld>
            <a:endParaRPr lang="en-GB" dirty="0"/>
          </a:p>
        </p:txBody>
      </p:sp>
    </p:spTree>
    <p:extLst>
      <p:ext uri="{BB962C8B-B14F-4D97-AF65-F5344CB8AC3E}">
        <p14:creationId xmlns:p14="http://schemas.microsoft.com/office/powerpoint/2010/main" val="1799977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Word</a:t>
            </a:r>
            <a:r>
              <a:rPr lang="en-GB" baseline="0" dirty="0"/>
              <a:t> Doc of this: ‘Failure to Reach a Settlement Summary Times 2’</a:t>
            </a:r>
          </a:p>
          <a:p>
            <a:pPr marL="171450" indent="-171450">
              <a:buFont typeface="Arial" panose="020B0604020202020204" pitchFamily="34" charset="0"/>
              <a:buChar char="•"/>
            </a:pPr>
            <a:r>
              <a:rPr lang="en-GB" baseline="0" dirty="0"/>
              <a:t>Answer/upgrade on next slide</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a:t>
            </a:fld>
            <a:endParaRPr lang="en-GB" dirty="0"/>
          </a:p>
        </p:txBody>
      </p:sp>
    </p:spTree>
    <p:extLst>
      <p:ext uri="{BB962C8B-B14F-4D97-AF65-F5344CB8AC3E}">
        <p14:creationId xmlns:p14="http://schemas.microsoft.com/office/powerpoint/2010/main" val="28827022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a:t>Word Doc ‘</a:t>
            </a:r>
            <a:r>
              <a:rPr lang="en-GB" baseline="0" dirty="0" err="1"/>
              <a:t>Bilton</a:t>
            </a:r>
            <a:r>
              <a:rPr lang="en-GB" baseline="0" dirty="0"/>
              <a:t> Snake’ is useful here, as it has all the required sources for the next few slides.</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53</a:t>
            </a:fld>
            <a:endParaRPr lang="en-GB" dirty="0"/>
          </a:p>
        </p:txBody>
      </p:sp>
    </p:spTree>
    <p:extLst>
      <p:ext uri="{BB962C8B-B14F-4D97-AF65-F5344CB8AC3E}">
        <p14:creationId xmlns:p14="http://schemas.microsoft.com/office/powerpoint/2010/main" val="873188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Get them to</a:t>
            </a:r>
            <a:r>
              <a:rPr lang="en-GB" baseline="0" dirty="0"/>
              <a:t> refer back to the sources we just looked at and/or the Word Doc ‘Bilton Snake’ to explain this view of Charles.</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54</a:t>
            </a:fld>
            <a:endParaRPr lang="en-GB" dirty="0"/>
          </a:p>
        </p:txBody>
      </p:sp>
    </p:spTree>
    <p:extLst>
      <p:ext uri="{BB962C8B-B14F-4D97-AF65-F5344CB8AC3E}">
        <p14:creationId xmlns:p14="http://schemas.microsoft.com/office/powerpoint/2010/main" val="201055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a:t>Word Doc-’The Bilton Snake’</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55</a:t>
            </a:fld>
            <a:endParaRPr lang="en-GB" dirty="0"/>
          </a:p>
        </p:txBody>
      </p:sp>
    </p:spTree>
    <p:extLst>
      <p:ext uri="{BB962C8B-B14F-4D97-AF65-F5344CB8AC3E}">
        <p14:creationId xmlns:p14="http://schemas.microsoft.com/office/powerpoint/2010/main" val="4953391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a:t>
            </a:r>
            <a:r>
              <a:rPr lang="en-GB" baseline="0" dirty="0"/>
              <a:t> and sources on next slide all together on </a:t>
            </a:r>
            <a:r>
              <a:rPr lang="en-GB" dirty="0"/>
              <a:t>Word Doc ‘Charles Bad Faith</a:t>
            </a:r>
            <a:r>
              <a:rPr lang="en-GB" baseline="0" dirty="0"/>
              <a:t> Negotiations Sources’</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56</a:t>
            </a:fld>
            <a:endParaRPr lang="en-GB" dirty="0"/>
          </a:p>
        </p:txBody>
      </p:sp>
    </p:spTree>
    <p:extLst>
      <p:ext uri="{BB962C8B-B14F-4D97-AF65-F5344CB8AC3E}">
        <p14:creationId xmlns:p14="http://schemas.microsoft.com/office/powerpoint/2010/main" val="41827591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57</a:t>
            </a:fld>
            <a:endParaRPr lang="en-GB" dirty="0"/>
          </a:p>
        </p:txBody>
      </p:sp>
    </p:spTree>
    <p:extLst>
      <p:ext uri="{BB962C8B-B14F-4D97-AF65-F5344CB8AC3E}">
        <p14:creationId xmlns:p14="http://schemas.microsoft.com/office/powerpoint/2010/main" val="33925828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58</a:t>
            </a:fld>
            <a:endParaRPr lang="en-GB" dirty="0"/>
          </a:p>
        </p:txBody>
      </p:sp>
    </p:spTree>
    <p:extLst>
      <p:ext uri="{BB962C8B-B14F-4D97-AF65-F5344CB8AC3E}">
        <p14:creationId xmlns:p14="http://schemas.microsoft.com/office/powerpoint/2010/main" val="36298001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Page 178-179 SHP book. Get them to study this and ask:</a:t>
            </a:r>
          </a:p>
          <a:p>
            <a:pPr marL="171450" indent="-171450">
              <a:buFont typeface="Arial" panose="020B0604020202020204" pitchFamily="34" charset="0"/>
              <a:buChar char="•"/>
            </a:pPr>
            <a:r>
              <a:rPr lang="en-GB" dirty="0"/>
              <a:t>What</a:t>
            </a:r>
            <a:r>
              <a:rPr lang="en-GB" baseline="0" dirty="0"/>
              <a:t> event is shown in this picture? Why did it happen?</a:t>
            </a:r>
          </a:p>
          <a:p>
            <a:pPr marL="171450" indent="-171450">
              <a:buFont typeface="Arial" panose="020B0604020202020204" pitchFamily="34" charset="0"/>
              <a:buChar char="•"/>
            </a:pPr>
            <a:r>
              <a:rPr lang="en-GB" baseline="0" dirty="0"/>
              <a:t>Was this typical of the Army’s actions between 1647 and 1648?</a:t>
            </a:r>
          </a:p>
          <a:p>
            <a:pPr marL="171450" indent="-171450">
              <a:buFont typeface="Arial" panose="020B0604020202020204" pitchFamily="34" charset="0"/>
              <a:buChar char="•"/>
            </a:pPr>
            <a:r>
              <a:rPr lang="en-GB" baseline="0" dirty="0"/>
              <a:t>What were the implications  of the Army’s actions to a lasting settlement?</a:t>
            </a:r>
          </a:p>
          <a:p>
            <a:pPr marL="171450" indent="-171450">
              <a:buFont typeface="Arial" panose="020B0604020202020204" pitchFamily="34" charset="0"/>
              <a:buChar char="•"/>
            </a:pPr>
            <a:r>
              <a:rPr lang="en-GB" baseline="0" dirty="0"/>
              <a:t>N.B, you pronounce it ‘Holmby’ House.</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59</a:t>
            </a:fld>
            <a:endParaRPr lang="en-GB" dirty="0"/>
          </a:p>
        </p:txBody>
      </p:sp>
    </p:spTree>
    <p:extLst>
      <p:ext uri="{BB962C8B-B14F-4D97-AF65-F5344CB8AC3E}">
        <p14:creationId xmlns:p14="http://schemas.microsoft.com/office/powerpoint/2010/main" val="23547761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a:t>N.B, you pronounce it ‘Holmby’ House.</a:t>
            </a:r>
            <a:endParaRPr lang="en-GB" dirty="0"/>
          </a:p>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60</a:t>
            </a:fld>
            <a:endParaRPr lang="en-GB" dirty="0"/>
          </a:p>
        </p:txBody>
      </p:sp>
    </p:spTree>
    <p:extLst>
      <p:ext uri="{BB962C8B-B14F-4D97-AF65-F5344CB8AC3E}">
        <p14:creationId xmlns:p14="http://schemas.microsoft.com/office/powerpoint/2010/main" val="40421310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Will need photocopies of these pages</a:t>
            </a:r>
            <a:r>
              <a:rPr lang="en-GB" baseline="0" dirty="0"/>
              <a:t> AND (if time allows) of the source based activity and questions on pages 145 to 147 of Coward.</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61</a:t>
            </a:fld>
            <a:endParaRPr lang="en-GB" dirty="0"/>
          </a:p>
        </p:txBody>
      </p:sp>
    </p:spTree>
    <p:extLst>
      <p:ext uri="{BB962C8B-B14F-4D97-AF65-F5344CB8AC3E}">
        <p14:creationId xmlns:p14="http://schemas.microsoft.com/office/powerpoint/2010/main" val="24844546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Plenary:</a:t>
            </a:r>
          </a:p>
          <a:p>
            <a:pPr marL="171450" indent="-171450">
              <a:buFont typeface="Arial" panose="020B0604020202020204" pitchFamily="34" charset="0"/>
              <a:buChar char="•"/>
            </a:pPr>
            <a:r>
              <a:rPr lang="en-GB" dirty="0"/>
              <a:t>Which one is which and who was most to blame</a:t>
            </a:r>
            <a:r>
              <a:rPr lang="en-GB" baseline="0" dirty="0"/>
              <a:t> and implications for any possible settlement?</a:t>
            </a:r>
          </a:p>
          <a:p>
            <a:pPr marL="171450" indent="-171450">
              <a:buFont typeface="Arial" panose="020B0604020202020204" pitchFamily="34" charset="0"/>
              <a:buChar char="•"/>
            </a:pPr>
            <a:r>
              <a:rPr lang="en-GB" baseline="0" dirty="0"/>
              <a:t>Any factors missing?</a:t>
            </a:r>
          </a:p>
          <a:p>
            <a:endParaRPr lang="en-GB" baseline="0" dirty="0"/>
          </a:p>
        </p:txBody>
      </p:sp>
      <p:sp>
        <p:nvSpPr>
          <p:cNvPr id="4" name="Slide Number Placeholder 3"/>
          <p:cNvSpPr>
            <a:spLocks noGrp="1"/>
          </p:cNvSpPr>
          <p:nvPr>
            <p:ph type="sldNum" sz="quarter" idx="10"/>
          </p:nvPr>
        </p:nvSpPr>
        <p:spPr/>
        <p:txBody>
          <a:bodyPr/>
          <a:lstStyle/>
          <a:p>
            <a:fld id="{5D4F3B03-3D48-4B6E-A5D8-623E7056AFE8}" type="slidenum">
              <a:rPr lang="en-GB" smtClean="0"/>
              <a:t>62</a:t>
            </a:fld>
            <a:endParaRPr lang="en-GB" dirty="0"/>
          </a:p>
        </p:txBody>
      </p:sp>
    </p:spTree>
    <p:extLst>
      <p:ext uri="{BB962C8B-B14F-4D97-AF65-F5344CB8AC3E}">
        <p14:creationId xmlns:p14="http://schemas.microsoft.com/office/powerpoint/2010/main" val="3651449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Answers-supporting evidence/knowledge.</a:t>
            </a:r>
          </a:p>
        </p:txBody>
      </p:sp>
      <p:sp>
        <p:nvSpPr>
          <p:cNvPr id="4" name="Slide Number Placeholder 3"/>
          <p:cNvSpPr>
            <a:spLocks noGrp="1"/>
          </p:cNvSpPr>
          <p:nvPr>
            <p:ph type="sldNum" sz="quarter" idx="10"/>
          </p:nvPr>
        </p:nvSpPr>
        <p:spPr/>
        <p:txBody>
          <a:bodyPr/>
          <a:lstStyle/>
          <a:p>
            <a:fld id="{5D4F3B03-3D48-4B6E-A5D8-623E7056AFE8}" type="slidenum">
              <a:rPr lang="en-GB" smtClean="0"/>
              <a:t>6</a:t>
            </a:fld>
            <a:endParaRPr lang="en-GB" dirty="0"/>
          </a:p>
        </p:txBody>
      </p:sp>
    </p:spTree>
    <p:extLst>
      <p:ext uri="{BB962C8B-B14F-4D97-AF65-F5344CB8AC3E}">
        <p14:creationId xmlns:p14="http://schemas.microsoft.com/office/powerpoint/2010/main" val="386468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7</a:t>
            </a:fld>
            <a:endParaRPr lang="en-GB" dirty="0"/>
          </a:p>
        </p:txBody>
      </p:sp>
    </p:spTree>
    <p:extLst>
      <p:ext uri="{BB962C8B-B14F-4D97-AF65-F5344CB8AC3E}">
        <p14:creationId xmlns:p14="http://schemas.microsoft.com/office/powerpoint/2010/main" val="763531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Next</a:t>
            </a:r>
            <a:r>
              <a:rPr lang="en-GB" baseline="0" dirty="0"/>
              <a:t> few slides/activities get them to consider each in turn, especially their contribution to the failure to reach a settlement.</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8</a:t>
            </a:fld>
            <a:endParaRPr lang="en-GB" dirty="0"/>
          </a:p>
        </p:txBody>
      </p:sp>
    </p:spTree>
    <p:extLst>
      <p:ext uri="{BB962C8B-B14F-4D97-AF65-F5344CB8AC3E}">
        <p14:creationId xmlns:p14="http://schemas.microsoft.com/office/powerpoint/2010/main" val="3651449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Jumbled</a:t>
            </a:r>
            <a:r>
              <a:rPr lang="en-GB" baseline="0" dirty="0"/>
              <a:t> up-answers on next slide.</a:t>
            </a:r>
          </a:p>
          <a:p>
            <a:pPr marL="171450" indent="-171450">
              <a:buFont typeface="Arial" panose="020B0604020202020204" pitchFamily="34" charset="0"/>
              <a:buChar char="•"/>
            </a:pPr>
            <a:r>
              <a:rPr lang="en-GB" baseline="0" dirty="0"/>
              <a:t>Get them to work them out for themselves if possible using p174-175 of the SHP book.</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9</a:t>
            </a:fld>
            <a:endParaRPr lang="en-GB" dirty="0"/>
          </a:p>
        </p:txBody>
      </p:sp>
    </p:spTree>
    <p:extLst>
      <p:ext uri="{BB962C8B-B14F-4D97-AF65-F5344CB8AC3E}">
        <p14:creationId xmlns:p14="http://schemas.microsoft.com/office/powerpoint/2010/main" val="315134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Word</a:t>
            </a:r>
            <a:r>
              <a:rPr lang="en-GB" baseline="0" dirty="0"/>
              <a:t> Doc of this: Political Presbyterians vs. Independents Differences</a:t>
            </a:r>
            <a:endParaRPr lang="en-GB" dirty="0"/>
          </a:p>
        </p:txBody>
      </p:sp>
      <p:sp>
        <p:nvSpPr>
          <p:cNvPr id="4" name="Slide Number Placeholder 3"/>
          <p:cNvSpPr>
            <a:spLocks noGrp="1"/>
          </p:cNvSpPr>
          <p:nvPr>
            <p:ph type="sldNum" sz="quarter" idx="10"/>
          </p:nvPr>
        </p:nvSpPr>
        <p:spPr/>
        <p:txBody>
          <a:bodyPr/>
          <a:lstStyle/>
          <a:p>
            <a:fld id="{5D4F3B03-3D48-4B6E-A5D8-623E7056AFE8}" type="slidenum">
              <a:rPr lang="en-GB" smtClean="0"/>
              <a:t>10</a:t>
            </a:fld>
            <a:endParaRPr lang="en-GB" dirty="0"/>
          </a:p>
        </p:txBody>
      </p:sp>
    </p:spTree>
    <p:extLst>
      <p:ext uri="{BB962C8B-B14F-4D97-AF65-F5344CB8AC3E}">
        <p14:creationId xmlns:p14="http://schemas.microsoft.com/office/powerpoint/2010/main" val="3151346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1831079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3438089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2880838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1004594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351241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2967147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3062676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3887449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4052500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3138827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B5518E-8629-4DDE-A346-45A65379B239}" type="datetimeFigureOut">
              <a:rPr lang="en-GB" smtClean="0"/>
              <a:t>22/09/2021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EBF241A-0A20-47F5-B7A7-52590E7D1043}" type="slidenum">
              <a:rPr lang="en-GB" smtClean="0"/>
              <a:t>‹#›</a:t>
            </a:fld>
            <a:endParaRPr lang="en-GB" dirty="0"/>
          </a:p>
        </p:txBody>
      </p:sp>
    </p:spTree>
    <p:extLst>
      <p:ext uri="{BB962C8B-B14F-4D97-AF65-F5344CB8AC3E}">
        <p14:creationId xmlns:p14="http://schemas.microsoft.com/office/powerpoint/2010/main" val="2974244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B5518E-8629-4DDE-A346-45A65379B239}" type="datetimeFigureOut">
              <a:rPr lang="en-GB" smtClean="0"/>
              <a:t>22/09/2021</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F241A-0A20-47F5-B7A7-52590E7D1043}" type="slidenum">
              <a:rPr lang="en-GB" smtClean="0"/>
              <a:t>‹#›</a:t>
            </a:fld>
            <a:endParaRPr lang="en-GB" dirty="0"/>
          </a:p>
        </p:txBody>
      </p:sp>
    </p:spTree>
    <p:extLst>
      <p:ext uri="{BB962C8B-B14F-4D97-AF65-F5344CB8AC3E}">
        <p14:creationId xmlns:p14="http://schemas.microsoft.com/office/powerpoint/2010/main" val="20392037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15.wmf"/><Relationship Id="rId5" Type="http://schemas.openxmlformats.org/officeDocument/2006/relationships/image" Target="../media/image16.png"/><Relationship Id="rId4"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17.wmf"/><Relationship Id="rId5" Type="http://schemas.openxmlformats.org/officeDocument/2006/relationships/image" Target="../media/image18.png"/><Relationship Id="rId4"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image" Target="../media/image19.png"/><Relationship Id="rId4"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7.wmf"/></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290" y="305068"/>
            <a:ext cx="8910010" cy="5447645"/>
          </a:xfrm>
          <a:prstGeom prst="rect">
            <a:avLst/>
          </a:prstGeom>
          <a:ln>
            <a:solidFill>
              <a:schemeClr val="accent3">
                <a:lumMod val="75000"/>
              </a:schemeClr>
            </a:solidFill>
          </a:ln>
        </p:spPr>
        <p:txBody>
          <a:bodyPr wrap="square">
            <a:spAutoFit/>
          </a:bodyPr>
          <a:lstStyle/>
          <a:p>
            <a:r>
              <a:rPr lang="en-GB" sz="3600" dirty="0">
                <a:latin typeface="Arial Rounded MT Bold" panose="020F0704030504030204" pitchFamily="34" charset="0"/>
              </a:rPr>
              <a:t>Word Docs:</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Who to blame groups</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Who to blame 46-48 blank mind map</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Failure to Reach a Settlement Summary Times 2</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Levellers Sources</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Winstanley Digger Objectives Times 2</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Charles Bad Faith Negotiations Sources</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Army Declaration 1647 times 3</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Emergence of radicalism task</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Influence of radicals on settlement</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Impact of Levellers Source Q (in Assessment)</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Support for Leveller Ideas</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The Bilton Snake</a:t>
            </a:r>
          </a:p>
          <a:p>
            <a:pPr marL="342900" indent="-342900">
              <a:buFont typeface="Arial" panose="020B0604020202020204" pitchFamily="34" charset="0"/>
              <a:buChar char="•"/>
            </a:pPr>
            <a:r>
              <a:rPr lang="en-GB" sz="2400" dirty="0">
                <a:solidFill>
                  <a:srgbClr val="C00000"/>
                </a:solidFill>
                <a:latin typeface="Arial Rounded MT Bold" panose="020F0704030504030204" pitchFamily="34" charset="0"/>
              </a:rPr>
              <a:t>Bad Faith Essay Feedback Upgrade</a:t>
            </a:r>
          </a:p>
        </p:txBody>
      </p:sp>
    </p:spTree>
    <p:extLst>
      <p:ext uri="{BB962C8B-B14F-4D97-AF65-F5344CB8AC3E}">
        <p14:creationId xmlns:p14="http://schemas.microsoft.com/office/powerpoint/2010/main" val="793144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25894905"/>
              </p:ext>
            </p:extLst>
          </p:nvPr>
        </p:nvGraphicFramePr>
        <p:xfrm>
          <a:off x="526473" y="235526"/>
          <a:ext cx="11333018" cy="5333500"/>
        </p:xfrm>
        <a:graphic>
          <a:graphicData uri="http://schemas.openxmlformats.org/drawingml/2006/table">
            <a:tbl>
              <a:tblPr firstRow="1" firstCol="1" bandRow="1"/>
              <a:tblGrid>
                <a:gridCol w="5687290">
                  <a:extLst>
                    <a:ext uri="{9D8B030D-6E8A-4147-A177-3AD203B41FA5}">
                      <a16:colId xmlns:a16="http://schemas.microsoft.com/office/drawing/2014/main" val="20000"/>
                    </a:ext>
                  </a:extLst>
                </a:gridCol>
                <a:gridCol w="5645728">
                  <a:extLst>
                    <a:ext uri="{9D8B030D-6E8A-4147-A177-3AD203B41FA5}">
                      <a16:colId xmlns:a16="http://schemas.microsoft.com/office/drawing/2014/main" val="20001"/>
                    </a:ext>
                  </a:extLst>
                </a:gridCol>
              </a:tblGrid>
              <a:tr h="623455">
                <a:tc gridSpan="2">
                  <a:txBody>
                    <a:bodyPr/>
                    <a:lstStyle/>
                    <a:p>
                      <a:pPr algn="ctr">
                        <a:lnSpc>
                          <a:spcPct val="115000"/>
                        </a:lnSpc>
                        <a:spcAft>
                          <a:spcPts val="0"/>
                        </a:spcAft>
                      </a:pPr>
                      <a:r>
                        <a:rPr lang="en-GB" sz="3600" dirty="0">
                          <a:effectLst/>
                          <a:latin typeface="Arial Rounded MT Bold"/>
                          <a:ea typeface="Calibri"/>
                          <a:cs typeface="Times New Roman"/>
                        </a:rPr>
                        <a:t>Parliament in 1646</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504755">
                <a:tc>
                  <a:txBody>
                    <a:bodyPr/>
                    <a:lstStyle/>
                    <a:p>
                      <a:pPr algn="ctr">
                        <a:lnSpc>
                          <a:spcPct val="115000"/>
                        </a:lnSpc>
                        <a:spcAft>
                          <a:spcPts val="0"/>
                        </a:spcAft>
                      </a:pPr>
                      <a:r>
                        <a:rPr lang="en-GB" sz="2400" dirty="0">
                          <a:effectLst/>
                          <a:latin typeface="Arial Rounded MT Bold"/>
                          <a:ea typeface="Calibri"/>
                          <a:cs typeface="Times New Roman"/>
                        </a:rPr>
                        <a:t>Political Presbyterians-the majority</a:t>
                      </a:r>
                      <a:endParaRPr lang="en-GB"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400" dirty="0">
                          <a:effectLst/>
                          <a:latin typeface="Arial Rounded MT Bold"/>
                          <a:ea typeface="Calibri"/>
                          <a:cs typeface="Times New Roman"/>
                        </a:rPr>
                        <a:t>Political Independents-the minority</a:t>
                      </a:r>
                      <a:endParaRPr lang="en-GB"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8566">
                <a:tc>
                  <a:txBody>
                    <a:bodyPr/>
                    <a:lstStyle/>
                    <a:p>
                      <a:pPr>
                        <a:lnSpc>
                          <a:spcPct val="115000"/>
                        </a:lnSpc>
                        <a:spcAft>
                          <a:spcPts val="0"/>
                        </a:spcAft>
                      </a:pPr>
                      <a:r>
                        <a:rPr lang="en-GB" sz="2000" dirty="0">
                          <a:effectLst/>
                          <a:latin typeface="Comic Sans MS"/>
                          <a:ea typeface="Calibri"/>
                          <a:cs typeface="Times New Roman"/>
                        </a:rPr>
                        <a:t>Support for Presbyterian church to prevent social disorder.</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Disliked the authoritarianism of Scottish Presbyterianism</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8566">
                <a:tc>
                  <a:txBody>
                    <a:bodyPr/>
                    <a:lstStyle/>
                    <a:p>
                      <a:pPr>
                        <a:lnSpc>
                          <a:spcPct val="115000"/>
                        </a:lnSpc>
                        <a:spcAft>
                          <a:spcPts val="0"/>
                        </a:spcAft>
                      </a:pPr>
                      <a:r>
                        <a:rPr lang="en-GB" sz="2000" dirty="0">
                          <a:effectLst/>
                          <a:latin typeface="Comic Sans MS"/>
                          <a:ea typeface="Calibri"/>
                          <a:cs typeface="Times New Roman"/>
                        </a:rPr>
                        <a:t>Opposed to religious toleration</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Wanted a considerable measure of religious toleration</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8566">
                <a:tc>
                  <a:txBody>
                    <a:bodyPr/>
                    <a:lstStyle/>
                    <a:p>
                      <a:pPr>
                        <a:lnSpc>
                          <a:spcPct val="115000"/>
                        </a:lnSpc>
                        <a:spcAft>
                          <a:spcPts val="0"/>
                        </a:spcAft>
                      </a:pPr>
                      <a:r>
                        <a:rPr lang="en-GB" sz="2000" dirty="0">
                          <a:effectLst/>
                          <a:latin typeface="Comic Sans MS"/>
                          <a:ea typeface="Calibri"/>
                          <a:cs typeface="Times New Roman"/>
                        </a:rPr>
                        <a:t>Increasingly disenchanted with the New Model Army.</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Allied with New Model Army</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78566">
                <a:tc>
                  <a:txBody>
                    <a:bodyPr/>
                    <a:lstStyle/>
                    <a:p>
                      <a:pPr>
                        <a:lnSpc>
                          <a:spcPct val="115000"/>
                        </a:lnSpc>
                        <a:spcAft>
                          <a:spcPts val="0"/>
                        </a:spcAft>
                      </a:pPr>
                      <a:r>
                        <a:rPr lang="en-GB" sz="2000" dirty="0">
                          <a:effectLst/>
                          <a:latin typeface="Comic Sans MS"/>
                          <a:ea typeface="Calibri"/>
                          <a:cs typeface="Times New Roman"/>
                        </a:rPr>
                        <a:t>Conservative in social and political matters</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 </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8566">
                <a:tc>
                  <a:txBody>
                    <a:bodyPr/>
                    <a:lstStyle/>
                    <a:p>
                      <a:pPr>
                        <a:lnSpc>
                          <a:spcPct val="115000"/>
                        </a:lnSpc>
                        <a:spcAft>
                          <a:spcPts val="0"/>
                        </a:spcAft>
                      </a:pPr>
                      <a:r>
                        <a:rPr lang="en-GB" sz="2000" dirty="0">
                          <a:effectLst/>
                          <a:latin typeface="Comic Sans MS"/>
                          <a:ea typeface="Calibri"/>
                          <a:cs typeface="Times New Roman"/>
                        </a:rPr>
                        <a:t>Favoured negotiation with the king</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 </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8566">
                <a:tc>
                  <a:txBody>
                    <a:bodyPr/>
                    <a:lstStyle/>
                    <a:p>
                      <a:pPr>
                        <a:lnSpc>
                          <a:spcPct val="115000"/>
                        </a:lnSpc>
                        <a:spcAft>
                          <a:spcPts val="0"/>
                        </a:spcAft>
                      </a:pPr>
                      <a:r>
                        <a:rPr lang="en-GB" sz="2000" dirty="0">
                          <a:effectLst/>
                          <a:latin typeface="Comic Sans MS"/>
                          <a:ea typeface="Calibri"/>
                          <a:cs typeface="Times New Roman"/>
                        </a:rPr>
                        <a:t>Drew closer to the Scots</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 </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757132">
                <a:tc>
                  <a:txBody>
                    <a:bodyPr/>
                    <a:lstStyle/>
                    <a:p>
                      <a:pPr>
                        <a:lnSpc>
                          <a:spcPct val="115000"/>
                        </a:lnSpc>
                        <a:spcAft>
                          <a:spcPts val="0"/>
                        </a:spcAft>
                      </a:pPr>
                      <a:r>
                        <a:rPr lang="en-GB" sz="2000" b="1" dirty="0">
                          <a:effectLst/>
                          <a:latin typeface="Comic Sans MS"/>
                          <a:ea typeface="Calibri"/>
                          <a:cs typeface="Times New Roman"/>
                        </a:rPr>
                        <a:t>Willing to accept settlement with the King on minimal terms.</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b="1" dirty="0">
                          <a:effectLst/>
                          <a:latin typeface="Comic Sans MS"/>
                          <a:ea typeface="Calibri"/>
                          <a:cs typeface="Times New Roman"/>
                        </a:rPr>
                        <a:t>No settlement before the New Model Army was disbanded-required as security for settlement.</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p:cNvSpPr txBox="1"/>
          <p:nvPr/>
        </p:nvSpPr>
        <p:spPr>
          <a:xfrm>
            <a:off x="2161310" y="5791199"/>
            <a:ext cx="7980218" cy="954107"/>
          </a:xfrm>
          <a:prstGeom prst="rect">
            <a:avLst/>
          </a:pr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GB" sz="2800" dirty="0">
                <a:latin typeface="Arial Black" panose="020B0A04020102020204" pitchFamily="34" charset="0"/>
              </a:rPr>
              <a:t>Think/discuss: how would these divisions make settlement less likely?</a:t>
            </a:r>
          </a:p>
        </p:txBody>
      </p:sp>
    </p:spTree>
    <p:extLst>
      <p:ext uri="{BB962C8B-B14F-4D97-AF65-F5344CB8AC3E}">
        <p14:creationId xmlns:p14="http://schemas.microsoft.com/office/powerpoint/2010/main" val="471234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upload.wikimedia.org/wikipedia/commons/thumb/5/5b/LongParliament.jpg/220px-LongParlia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9869" y="339436"/>
            <a:ext cx="3188567" cy="507272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36402" y="5583382"/>
            <a:ext cx="2095500" cy="954107"/>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GB" sz="2800" dirty="0">
                <a:latin typeface="Comic Sans MS" panose="030F0702030302020204" pitchFamily="66" charset="0"/>
              </a:rPr>
              <a:t>A Divided Parliament</a:t>
            </a:r>
          </a:p>
        </p:txBody>
      </p:sp>
      <p:sp>
        <p:nvSpPr>
          <p:cNvPr id="4" name="TextBox 3"/>
          <p:cNvSpPr txBox="1"/>
          <p:nvPr/>
        </p:nvSpPr>
        <p:spPr>
          <a:xfrm>
            <a:off x="274320" y="339436"/>
            <a:ext cx="3547872" cy="621708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GB" sz="2800" dirty="0">
                <a:latin typeface="Arial Rounded MT Bold" panose="020F0704030504030204" pitchFamily="34" charset="0"/>
              </a:rPr>
              <a:t>The Presbyterians</a:t>
            </a:r>
          </a:p>
          <a:p>
            <a:r>
              <a:rPr lang="en-GB" sz="2800" dirty="0">
                <a:latin typeface="Arial Rounded MT Bold" panose="020F0704030504030204" pitchFamily="34" charset="0"/>
              </a:rPr>
              <a:t>“We believe…</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6" name="TextBox 5"/>
          <p:cNvSpPr txBox="1"/>
          <p:nvPr/>
        </p:nvSpPr>
        <p:spPr>
          <a:xfrm>
            <a:off x="8146112" y="4245961"/>
            <a:ext cx="3547872" cy="233910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dirty="0">
                <a:latin typeface="Arial Rounded MT Bold" panose="020F0704030504030204" pitchFamily="34" charset="0"/>
              </a:rPr>
              <a:t>The Independents</a:t>
            </a:r>
          </a:p>
          <a:p>
            <a:r>
              <a:rPr lang="en-GB" sz="2800" dirty="0">
                <a:latin typeface="Arial Rounded MT Bold" panose="020F0704030504030204" pitchFamily="34" charset="0"/>
              </a:rPr>
              <a:t>“We believe…</a:t>
            </a:r>
          </a:p>
          <a:p>
            <a:endParaRPr lang="en-GB" dirty="0"/>
          </a:p>
          <a:p>
            <a:endParaRPr lang="en-GB" dirty="0"/>
          </a:p>
          <a:p>
            <a:endParaRPr lang="en-GB" dirty="0"/>
          </a:p>
          <a:p>
            <a:endParaRPr lang="en-GB" dirty="0"/>
          </a:p>
          <a:p>
            <a:endParaRPr lang="en-GB" dirty="0"/>
          </a:p>
        </p:txBody>
      </p:sp>
      <p:sp>
        <p:nvSpPr>
          <p:cNvPr id="2" name="TextBox 1"/>
          <p:cNvSpPr txBox="1"/>
          <p:nvPr/>
        </p:nvSpPr>
        <p:spPr>
          <a:xfrm>
            <a:off x="7990837" y="339436"/>
            <a:ext cx="3999880" cy="3016210"/>
          </a:xfrm>
          <a:prstGeom prst="rect">
            <a:avLst/>
          </a:prstGeom>
          <a:noFill/>
          <a:ln>
            <a:solidFill>
              <a:srgbClr val="FF0000"/>
            </a:solidFill>
          </a:ln>
        </p:spPr>
        <p:txBody>
          <a:bodyPr wrap="square" rtlCol="0">
            <a:spAutoFit/>
          </a:bodyPr>
          <a:lstStyle/>
          <a:p>
            <a:r>
              <a:rPr lang="en-GB" sz="2800" dirty="0">
                <a:latin typeface="Arial Rounded MT Bold" panose="020F0704030504030204" pitchFamily="34" charset="0"/>
              </a:rPr>
              <a:t>Task:</a:t>
            </a:r>
          </a:p>
          <a:p>
            <a:pPr marL="285750" indent="-285750">
              <a:buFont typeface="Arial" panose="020B0604020202020204" pitchFamily="34" charset="0"/>
              <a:buChar char="•"/>
            </a:pPr>
            <a:r>
              <a:rPr lang="en-GB" dirty="0">
                <a:latin typeface="Arial Rounded MT Bold" panose="020F0704030504030204" pitchFamily="34" charset="0"/>
              </a:rPr>
              <a:t>Use the previous task and the SHP book pages 174-175 to identify the issues that were dividing the two main “parties” in Parliament and explain why these divisions would make an agreement harder. </a:t>
            </a:r>
          </a:p>
          <a:p>
            <a:pPr marL="285750" indent="-285750">
              <a:buFont typeface="Arial" panose="020B0604020202020204" pitchFamily="34" charset="0"/>
              <a:buChar char="•"/>
            </a:pPr>
            <a:r>
              <a:rPr lang="en-GB" dirty="0">
                <a:latin typeface="Arial Rounded MT Bold" panose="020F0704030504030204" pitchFamily="34" charset="0"/>
              </a:rPr>
              <a:t>Be ready to feed back in character.</a:t>
            </a:r>
          </a:p>
        </p:txBody>
      </p:sp>
    </p:spTree>
    <p:extLst>
      <p:ext uri="{BB962C8B-B14F-4D97-AF65-F5344CB8AC3E}">
        <p14:creationId xmlns:p14="http://schemas.microsoft.com/office/powerpoint/2010/main" val="2098656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7918" y="304800"/>
            <a:ext cx="4640332" cy="6184900"/>
          </a:xfrm>
          <a:prstGeom prst="rect">
            <a:avLst/>
          </a:prstGeom>
        </p:spPr>
      </p:pic>
      <p:sp>
        <p:nvSpPr>
          <p:cNvPr id="3" name="TextBox 2"/>
          <p:cNvSpPr txBox="1"/>
          <p:nvPr/>
        </p:nvSpPr>
        <p:spPr>
          <a:xfrm>
            <a:off x="5408232" y="304800"/>
            <a:ext cx="6375850" cy="1569660"/>
          </a:xfrm>
          <a:prstGeom prst="rect">
            <a:avLst/>
          </a:prstGeom>
          <a:noFill/>
          <a:ln>
            <a:solidFill>
              <a:schemeClr val="accent6">
                <a:lumMod val="75000"/>
              </a:schemeClr>
            </a:solidFill>
          </a:ln>
        </p:spPr>
        <p:txBody>
          <a:bodyPr wrap="square" rtlCol="0">
            <a:spAutoFit/>
          </a:bodyPr>
          <a:lstStyle/>
          <a:p>
            <a:pPr algn="ctr"/>
            <a:r>
              <a:rPr lang="en-GB" sz="4800" dirty="0">
                <a:latin typeface="Arial Rounded MT Bold" panose="020F0704030504030204" pitchFamily="34" charset="0"/>
              </a:rPr>
              <a:t>The wall of a church in Oxfordshire</a:t>
            </a:r>
          </a:p>
        </p:txBody>
      </p:sp>
      <p:sp>
        <p:nvSpPr>
          <p:cNvPr id="5" name="TextBox 4">
            <a:extLst>
              <a:ext uri="{FF2B5EF4-FFF2-40B4-BE49-F238E27FC236}">
                <a16:creationId xmlns:a16="http://schemas.microsoft.com/office/drawing/2014/main" id="{12A01B8D-FCD3-4260-87E7-63275593DEFA}"/>
              </a:ext>
            </a:extLst>
          </p:cNvPr>
          <p:cNvSpPr txBox="1"/>
          <p:nvPr/>
        </p:nvSpPr>
        <p:spPr>
          <a:xfrm>
            <a:off x="6476241" y="2828835"/>
            <a:ext cx="4239832" cy="1200329"/>
          </a:xfrm>
          <a:prstGeom prst="rect">
            <a:avLst/>
          </a:prstGeom>
          <a:noFill/>
          <a:ln>
            <a:solidFill>
              <a:schemeClr val="accent4">
                <a:lumMod val="75000"/>
              </a:schemeClr>
            </a:solidFill>
          </a:ln>
        </p:spPr>
        <p:txBody>
          <a:bodyPr wrap="square" rtlCol="0">
            <a:spAutoFit/>
          </a:bodyPr>
          <a:lstStyle/>
          <a:p>
            <a:pPr algn="ctr"/>
            <a:r>
              <a:rPr lang="en-GB" sz="3600" dirty="0">
                <a:latin typeface="Arial Rounded MT Bold" panose="020F0704030504030204" pitchFamily="34" charset="0"/>
              </a:rPr>
              <a:t>Why is the church wall full of holes?</a:t>
            </a:r>
          </a:p>
        </p:txBody>
      </p:sp>
      <p:sp>
        <p:nvSpPr>
          <p:cNvPr id="6" name="TextBox 5">
            <a:extLst>
              <a:ext uri="{FF2B5EF4-FFF2-40B4-BE49-F238E27FC236}">
                <a16:creationId xmlns:a16="http://schemas.microsoft.com/office/drawing/2014/main" id="{5F2FECE7-9EF9-432F-A0D9-5EDB91BD2AAB}"/>
              </a:ext>
            </a:extLst>
          </p:cNvPr>
          <p:cNvSpPr txBox="1"/>
          <p:nvPr/>
        </p:nvSpPr>
        <p:spPr>
          <a:xfrm>
            <a:off x="5979666" y="4983539"/>
            <a:ext cx="5232982" cy="646331"/>
          </a:xfrm>
          <a:prstGeom prst="rect">
            <a:avLst/>
          </a:prstGeom>
          <a:noFill/>
          <a:ln>
            <a:solidFill>
              <a:srgbClr val="C00000"/>
            </a:solidFill>
          </a:ln>
        </p:spPr>
        <p:txBody>
          <a:bodyPr wrap="square" rtlCol="0">
            <a:spAutoFit/>
          </a:bodyPr>
          <a:lstStyle/>
          <a:p>
            <a:pPr algn="ctr"/>
            <a:r>
              <a:rPr lang="en-GB" sz="3600" dirty="0">
                <a:latin typeface="Arial Rounded MT Bold" panose="020F0704030504030204" pitchFamily="34" charset="0"/>
              </a:rPr>
              <a:t>Why does this matter?</a:t>
            </a:r>
          </a:p>
        </p:txBody>
      </p:sp>
    </p:spTree>
    <p:extLst>
      <p:ext uri="{BB962C8B-B14F-4D97-AF65-F5344CB8AC3E}">
        <p14:creationId xmlns:p14="http://schemas.microsoft.com/office/powerpoint/2010/main" val="165506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87700" y="373142"/>
            <a:ext cx="5549900" cy="6104890"/>
          </a:xfrm>
          <a:prstGeom prst="rect">
            <a:avLst/>
          </a:prstGeom>
        </p:spPr>
      </p:pic>
      <p:sp>
        <p:nvSpPr>
          <p:cNvPr id="3" name="TextBox 2">
            <a:extLst>
              <a:ext uri="{FF2B5EF4-FFF2-40B4-BE49-F238E27FC236}">
                <a16:creationId xmlns:a16="http://schemas.microsoft.com/office/drawing/2014/main" id="{74D9008E-DED6-4C66-BFEA-14B94D994E42}"/>
              </a:ext>
            </a:extLst>
          </p:cNvPr>
          <p:cNvSpPr txBox="1"/>
          <p:nvPr/>
        </p:nvSpPr>
        <p:spPr>
          <a:xfrm>
            <a:off x="2188693" y="5869010"/>
            <a:ext cx="7547914" cy="830997"/>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GB" sz="4800" dirty="0">
                <a:latin typeface="Arial Rounded MT Bold" panose="020F0704030504030204" pitchFamily="34" charset="0"/>
              </a:rPr>
              <a:t>October-November 1647</a:t>
            </a:r>
          </a:p>
        </p:txBody>
      </p:sp>
      <p:sp>
        <p:nvSpPr>
          <p:cNvPr id="4" name="TextBox 3">
            <a:extLst>
              <a:ext uri="{FF2B5EF4-FFF2-40B4-BE49-F238E27FC236}">
                <a16:creationId xmlns:a16="http://schemas.microsoft.com/office/drawing/2014/main" id="{82783BC4-9A04-4A8D-B30C-AEFC0CF2AE2A}"/>
              </a:ext>
            </a:extLst>
          </p:cNvPr>
          <p:cNvSpPr txBox="1"/>
          <p:nvPr/>
        </p:nvSpPr>
        <p:spPr>
          <a:xfrm>
            <a:off x="360607" y="373142"/>
            <a:ext cx="2550017" cy="707886"/>
          </a:xfrm>
          <a:prstGeom prst="rect">
            <a:avLst/>
          </a:prstGeom>
          <a:noFill/>
          <a:ln>
            <a:solidFill>
              <a:srgbClr val="C00000"/>
            </a:solidFill>
          </a:ln>
        </p:spPr>
        <p:txBody>
          <a:bodyPr wrap="square" rtlCol="0">
            <a:spAutoFit/>
          </a:bodyPr>
          <a:lstStyle/>
          <a:p>
            <a:pPr algn="ctr"/>
            <a:r>
              <a:rPr lang="en-GB" sz="4000" dirty="0">
                <a:solidFill>
                  <a:srgbClr val="C00000"/>
                </a:solidFill>
                <a:latin typeface="Arial Rounded MT Bold" panose="020F0704030504030204" pitchFamily="34" charset="0"/>
              </a:rPr>
              <a:t>Clue One</a:t>
            </a:r>
          </a:p>
        </p:txBody>
      </p:sp>
    </p:spTree>
    <p:extLst>
      <p:ext uri="{BB962C8B-B14F-4D97-AF65-F5344CB8AC3E}">
        <p14:creationId xmlns:p14="http://schemas.microsoft.com/office/powerpoint/2010/main" val="4066245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79800" y="201436"/>
            <a:ext cx="4699000" cy="6408913"/>
          </a:xfrm>
          <a:prstGeom prst="rect">
            <a:avLst/>
          </a:prstGeom>
        </p:spPr>
      </p:pic>
      <p:sp>
        <p:nvSpPr>
          <p:cNvPr id="3" name="TextBox 2">
            <a:extLst>
              <a:ext uri="{FF2B5EF4-FFF2-40B4-BE49-F238E27FC236}">
                <a16:creationId xmlns:a16="http://schemas.microsoft.com/office/drawing/2014/main" id="{A6E63561-F6A8-4C50-8DA4-9EE9292825EA}"/>
              </a:ext>
            </a:extLst>
          </p:cNvPr>
          <p:cNvSpPr txBox="1"/>
          <p:nvPr/>
        </p:nvSpPr>
        <p:spPr>
          <a:xfrm>
            <a:off x="3749272" y="5933405"/>
            <a:ext cx="4160055" cy="830997"/>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GB" sz="4800" dirty="0">
                <a:latin typeface="Arial Rounded MT Bold" panose="020F0704030504030204" pitchFamily="34" charset="0"/>
              </a:rPr>
              <a:t>1647 to 1649</a:t>
            </a:r>
          </a:p>
        </p:txBody>
      </p:sp>
      <p:sp>
        <p:nvSpPr>
          <p:cNvPr id="4" name="TextBox 3">
            <a:extLst>
              <a:ext uri="{FF2B5EF4-FFF2-40B4-BE49-F238E27FC236}">
                <a16:creationId xmlns:a16="http://schemas.microsoft.com/office/drawing/2014/main" id="{2F9B2F67-7BF3-4B3B-A314-7EB2CB58A277}"/>
              </a:ext>
            </a:extLst>
          </p:cNvPr>
          <p:cNvSpPr txBox="1"/>
          <p:nvPr/>
        </p:nvSpPr>
        <p:spPr>
          <a:xfrm>
            <a:off x="360607" y="373142"/>
            <a:ext cx="2550017" cy="707886"/>
          </a:xfrm>
          <a:prstGeom prst="rect">
            <a:avLst/>
          </a:prstGeom>
          <a:noFill/>
          <a:ln>
            <a:solidFill>
              <a:srgbClr val="C00000"/>
            </a:solidFill>
          </a:ln>
        </p:spPr>
        <p:txBody>
          <a:bodyPr wrap="square" rtlCol="0">
            <a:spAutoFit/>
          </a:bodyPr>
          <a:lstStyle/>
          <a:p>
            <a:pPr algn="ctr"/>
            <a:r>
              <a:rPr lang="en-GB" sz="4000" dirty="0">
                <a:solidFill>
                  <a:srgbClr val="C00000"/>
                </a:solidFill>
                <a:latin typeface="Arial Rounded MT Bold" panose="020F0704030504030204" pitchFamily="34" charset="0"/>
              </a:rPr>
              <a:t>Clue Two</a:t>
            </a:r>
          </a:p>
        </p:txBody>
      </p:sp>
    </p:spTree>
    <p:extLst>
      <p:ext uri="{BB962C8B-B14F-4D97-AF65-F5344CB8AC3E}">
        <p14:creationId xmlns:p14="http://schemas.microsoft.com/office/powerpoint/2010/main" val="1349141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36999" y="269875"/>
            <a:ext cx="3857626" cy="3857626"/>
          </a:xfrm>
          <a:prstGeom prst="rect">
            <a:avLst/>
          </a:prstGeom>
        </p:spPr>
      </p:pic>
      <p:pic>
        <p:nvPicPr>
          <p:cNvPr id="3" name="Picture 2"/>
          <p:cNvPicPr>
            <a:picLocks noChangeAspect="1"/>
          </p:cNvPicPr>
          <p:nvPr/>
        </p:nvPicPr>
        <p:blipFill>
          <a:blip r:embed="rId2"/>
          <a:stretch>
            <a:fillRect/>
          </a:stretch>
        </p:blipFill>
        <p:spPr>
          <a:xfrm>
            <a:off x="7489825" y="2478088"/>
            <a:ext cx="3857626" cy="3857626"/>
          </a:xfrm>
          <a:prstGeom prst="rect">
            <a:avLst/>
          </a:prstGeom>
        </p:spPr>
      </p:pic>
      <p:pic>
        <p:nvPicPr>
          <p:cNvPr id="4" name="Picture 3"/>
          <p:cNvPicPr>
            <a:picLocks noChangeAspect="1"/>
          </p:cNvPicPr>
          <p:nvPr/>
        </p:nvPicPr>
        <p:blipFill>
          <a:blip r:embed="rId2"/>
          <a:stretch>
            <a:fillRect/>
          </a:stretch>
        </p:blipFill>
        <p:spPr>
          <a:xfrm>
            <a:off x="79373" y="2478088"/>
            <a:ext cx="3857626" cy="3857626"/>
          </a:xfrm>
          <a:prstGeom prst="rect">
            <a:avLst/>
          </a:prstGeom>
        </p:spPr>
      </p:pic>
      <p:sp>
        <p:nvSpPr>
          <p:cNvPr id="5" name="TextBox 4">
            <a:extLst>
              <a:ext uri="{FF2B5EF4-FFF2-40B4-BE49-F238E27FC236}">
                <a16:creationId xmlns:a16="http://schemas.microsoft.com/office/drawing/2014/main" id="{9871F308-5721-420E-92E8-98B4CD1741FC}"/>
              </a:ext>
            </a:extLst>
          </p:cNvPr>
          <p:cNvSpPr txBox="1"/>
          <p:nvPr/>
        </p:nvSpPr>
        <p:spPr>
          <a:xfrm>
            <a:off x="360607" y="373142"/>
            <a:ext cx="2923506" cy="707886"/>
          </a:xfrm>
          <a:prstGeom prst="rect">
            <a:avLst/>
          </a:prstGeom>
          <a:noFill/>
          <a:ln>
            <a:solidFill>
              <a:srgbClr val="C00000"/>
            </a:solidFill>
          </a:ln>
        </p:spPr>
        <p:txBody>
          <a:bodyPr wrap="square" rtlCol="0">
            <a:spAutoFit/>
          </a:bodyPr>
          <a:lstStyle/>
          <a:p>
            <a:pPr algn="ctr"/>
            <a:r>
              <a:rPr lang="en-GB" sz="4000" dirty="0">
                <a:solidFill>
                  <a:srgbClr val="C00000"/>
                </a:solidFill>
                <a:latin typeface="Arial Rounded MT Bold" panose="020F0704030504030204" pitchFamily="34" charset="0"/>
              </a:rPr>
              <a:t>Clue Three</a:t>
            </a:r>
          </a:p>
        </p:txBody>
      </p:sp>
    </p:spTree>
    <p:extLst>
      <p:ext uri="{BB962C8B-B14F-4D97-AF65-F5344CB8AC3E}">
        <p14:creationId xmlns:p14="http://schemas.microsoft.com/office/powerpoint/2010/main" val="379679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7918" y="304800"/>
            <a:ext cx="4640332" cy="6184900"/>
          </a:xfrm>
          <a:prstGeom prst="rect">
            <a:avLst/>
          </a:prstGeom>
        </p:spPr>
      </p:pic>
      <p:sp>
        <p:nvSpPr>
          <p:cNvPr id="3" name="TextBox 2"/>
          <p:cNvSpPr txBox="1"/>
          <p:nvPr/>
        </p:nvSpPr>
        <p:spPr>
          <a:xfrm>
            <a:off x="5408232" y="304800"/>
            <a:ext cx="6375850" cy="1569660"/>
          </a:xfrm>
          <a:prstGeom prst="rect">
            <a:avLst/>
          </a:prstGeom>
          <a:noFill/>
          <a:ln>
            <a:solidFill>
              <a:schemeClr val="accent6">
                <a:lumMod val="75000"/>
              </a:schemeClr>
            </a:solidFill>
          </a:ln>
        </p:spPr>
        <p:txBody>
          <a:bodyPr wrap="square" rtlCol="0">
            <a:spAutoFit/>
          </a:bodyPr>
          <a:lstStyle/>
          <a:p>
            <a:pPr algn="ctr"/>
            <a:r>
              <a:rPr lang="en-GB" sz="4800" dirty="0">
                <a:latin typeface="Arial Rounded MT Bold" panose="020F0704030504030204" pitchFamily="34" charset="0"/>
              </a:rPr>
              <a:t>The wall of a church in Oxfordshire</a:t>
            </a:r>
          </a:p>
        </p:txBody>
      </p:sp>
      <p:sp>
        <p:nvSpPr>
          <p:cNvPr id="5" name="TextBox 4">
            <a:extLst>
              <a:ext uri="{FF2B5EF4-FFF2-40B4-BE49-F238E27FC236}">
                <a16:creationId xmlns:a16="http://schemas.microsoft.com/office/drawing/2014/main" id="{12A01B8D-FCD3-4260-87E7-63275593DEFA}"/>
              </a:ext>
            </a:extLst>
          </p:cNvPr>
          <p:cNvSpPr txBox="1"/>
          <p:nvPr/>
        </p:nvSpPr>
        <p:spPr>
          <a:xfrm>
            <a:off x="6476241" y="2828835"/>
            <a:ext cx="4239832" cy="1200329"/>
          </a:xfrm>
          <a:prstGeom prst="rect">
            <a:avLst/>
          </a:prstGeom>
          <a:noFill/>
          <a:ln>
            <a:solidFill>
              <a:schemeClr val="accent4">
                <a:lumMod val="75000"/>
              </a:schemeClr>
            </a:solidFill>
          </a:ln>
        </p:spPr>
        <p:txBody>
          <a:bodyPr wrap="square" rtlCol="0">
            <a:spAutoFit/>
          </a:bodyPr>
          <a:lstStyle/>
          <a:p>
            <a:pPr algn="ctr"/>
            <a:r>
              <a:rPr lang="en-GB" sz="3600" dirty="0">
                <a:latin typeface="Arial Rounded MT Bold" panose="020F0704030504030204" pitchFamily="34" charset="0"/>
              </a:rPr>
              <a:t>Why is the church wall full of holes?</a:t>
            </a:r>
          </a:p>
        </p:txBody>
      </p:sp>
      <p:sp>
        <p:nvSpPr>
          <p:cNvPr id="6" name="TextBox 5">
            <a:extLst>
              <a:ext uri="{FF2B5EF4-FFF2-40B4-BE49-F238E27FC236}">
                <a16:creationId xmlns:a16="http://schemas.microsoft.com/office/drawing/2014/main" id="{5F2FECE7-9EF9-432F-A0D9-5EDB91BD2AAB}"/>
              </a:ext>
            </a:extLst>
          </p:cNvPr>
          <p:cNvSpPr txBox="1"/>
          <p:nvPr/>
        </p:nvSpPr>
        <p:spPr>
          <a:xfrm>
            <a:off x="5979666" y="4983539"/>
            <a:ext cx="5232982" cy="646331"/>
          </a:xfrm>
          <a:prstGeom prst="rect">
            <a:avLst/>
          </a:prstGeom>
          <a:noFill/>
          <a:ln>
            <a:solidFill>
              <a:srgbClr val="C00000"/>
            </a:solidFill>
          </a:ln>
        </p:spPr>
        <p:txBody>
          <a:bodyPr wrap="square" rtlCol="0">
            <a:spAutoFit/>
          </a:bodyPr>
          <a:lstStyle/>
          <a:p>
            <a:pPr algn="ctr"/>
            <a:r>
              <a:rPr lang="en-GB" sz="3600" dirty="0">
                <a:latin typeface="Arial Rounded MT Bold" panose="020F0704030504030204" pitchFamily="34" charset="0"/>
              </a:rPr>
              <a:t>Why does this matter?</a:t>
            </a:r>
          </a:p>
        </p:txBody>
      </p:sp>
    </p:spTree>
    <p:extLst>
      <p:ext uri="{BB962C8B-B14F-4D97-AF65-F5344CB8AC3E}">
        <p14:creationId xmlns:p14="http://schemas.microsoft.com/office/powerpoint/2010/main" val="157962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radicalteatowel.co.uk/product_images/uploaded_images/800px-levellers-plaque-burfor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774" y="477837"/>
            <a:ext cx="9420225" cy="582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725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700" y="642352"/>
            <a:ext cx="11925300" cy="5909310"/>
          </a:xfrm>
          <a:prstGeom prst="rect">
            <a:avLst/>
          </a:prstGeom>
          <a:ln>
            <a:solidFill>
              <a:srgbClr val="002060"/>
            </a:solidFill>
          </a:ln>
        </p:spPr>
        <p:txBody>
          <a:bodyPr wrap="square">
            <a:spAutoFit/>
          </a:bodyPr>
          <a:lstStyle/>
          <a:p>
            <a:r>
              <a:rPr lang="en-GB" sz="2600" dirty="0">
                <a:solidFill>
                  <a:srgbClr val="C00000"/>
                </a:solidFill>
                <a:latin typeface="Arial Rounded MT Bold" panose="020F0704030504030204" pitchFamily="34" charset="0"/>
              </a:rPr>
              <a:t>The Banbury mutiny was a mutiny by soldiers in the English New Model Army. The mutineers did not achieve all of their aims and some of the leaders were executed shortly afterwards on 17 May 1649.</a:t>
            </a:r>
          </a:p>
          <a:p>
            <a:endParaRPr lang="en-GB" sz="2000" dirty="0">
              <a:latin typeface="Arial Rounded MT Bold" panose="020F0704030504030204" pitchFamily="34" charset="0"/>
            </a:endParaRPr>
          </a:p>
          <a:p>
            <a:r>
              <a:rPr lang="en-GB" sz="2000" dirty="0">
                <a:latin typeface="Arial Rounded MT Bold" panose="020F0704030504030204" pitchFamily="34" charset="0"/>
              </a:rPr>
              <a:t>The mutiny was over pay and political demands. The pay issue was defused by Oliver Cromwell acknowledging the justice of the soldiers' financial grievances and securing £10,000 towards payment of arrears from Parliament. But 400 troopers under the command of Captain William Thompson who were sympathetic to the Levellers set off from Banbury, where they were billeted, to speak with other regiments at Salisbury about their political demands.</a:t>
            </a:r>
          </a:p>
          <a:p>
            <a:endParaRPr lang="en-GB" sz="2000" dirty="0">
              <a:latin typeface="Arial Rounded MT Bold" panose="020F0704030504030204" pitchFamily="34" charset="0"/>
            </a:endParaRPr>
          </a:p>
          <a:p>
            <a:r>
              <a:rPr lang="en-GB" sz="2000" dirty="0">
                <a:latin typeface="Arial Rounded MT Bold" panose="020F0704030504030204" pitchFamily="34" charset="0"/>
              </a:rPr>
              <a:t>Major White was sent by Cromwell and Thomas Fairfax to mediate with Thompson's troops and give assurances that force would not be used against them. However, on 13 May Cromwell launched a night attack. Several mutineers were killed in the skirmish. Captain Thompson escaped only to be killed a few days later in another skirmish near the Diggers community at Wellingborough. After being imprisoned in </a:t>
            </a:r>
            <a:r>
              <a:rPr lang="en-GB" sz="2000" dirty="0" err="1">
                <a:latin typeface="Arial Rounded MT Bold" panose="020F0704030504030204" pitchFamily="34" charset="0"/>
              </a:rPr>
              <a:t>Burford</a:t>
            </a:r>
            <a:r>
              <a:rPr lang="en-GB" sz="2000" dirty="0">
                <a:latin typeface="Arial Rounded MT Bold" panose="020F0704030504030204" pitchFamily="34" charset="0"/>
              </a:rPr>
              <a:t> Church with the other mutineers, three other leaders were shot: Cornet James Thompson (William Thompson's brother), Corporal Perkins and John Church on 17 May 1649. This destroyed the Levellers' power base in the New Model Army.</a:t>
            </a:r>
          </a:p>
        </p:txBody>
      </p:sp>
    </p:spTree>
    <p:extLst>
      <p:ext uri="{BB962C8B-B14F-4D97-AF65-F5344CB8AC3E}">
        <p14:creationId xmlns:p14="http://schemas.microsoft.com/office/powerpoint/2010/main" val="2499810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69329E-69C1-4412-AB3C-B0BE19729CE0}"/>
              </a:ext>
            </a:extLst>
          </p:cNvPr>
          <p:cNvSpPr/>
          <p:nvPr/>
        </p:nvSpPr>
        <p:spPr>
          <a:xfrm>
            <a:off x="576328" y="3429000"/>
            <a:ext cx="11039342" cy="1569660"/>
          </a:xfrm>
          <a:prstGeom prst="rect">
            <a:avLst/>
          </a:prstGeom>
          <a:ln>
            <a:solidFill>
              <a:schemeClr val="accent6">
                <a:lumMod val="75000"/>
              </a:schemeClr>
            </a:solidFill>
          </a:ln>
        </p:spPr>
        <p:txBody>
          <a:bodyPr wrap="square">
            <a:spAutoFit/>
          </a:bodyPr>
          <a:lstStyle/>
          <a:p>
            <a:r>
              <a:rPr lang="en-GB" sz="2400" dirty="0">
                <a:latin typeface="Arial Rounded MT Bold" panose="020F0704030504030204" pitchFamily="34" charset="0"/>
              </a:rPr>
              <a:t>The </a:t>
            </a:r>
            <a:r>
              <a:rPr lang="en-GB" sz="2400" dirty="0">
                <a:solidFill>
                  <a:srgbClr val="C00000"/>
                </a:solidFill>
                <a:latin typeface="Arial Rounded MT Bold" panose="020F0704030504030204" pitchFamily="34" charset="0"/>
              </a:rPr>
              <a:t>Bishopsgate Mutiny </a:t>
            </a:r>
            <a:r>
              <a:rPr lang="en-GB" sz="2400" dirty="0">
                <a:latin typeface="Arial Rounded MT Bold" panose="020F0704030504030204" pitchFamily="34" charset="0"/>
              </a:rPr>
              <a:t>occurred in </a:t>
            </a:r>
            <a:r>
              <a:rPr lang="en-GB" sz="2400" dirty="0">
                <a:solidFill>
                  <a:srgbClr val="C00000"/>
                </a:solidFill>
                <a:latin typeface="Arial Rounded MT Bold" panose="020F0704030504030204" pitchFamily="34" charset="0"/>
              </a:rPr>
              <a:t>April 1649 </a:t>
            </a:r>
            <a:r>
              <a:rPr lang="en-GB" sz="2400" dirty="0">
                <a:latin typeface="Arial Rounded MT Bold" panose="020F0704030504030204" pitchFamily="34" charset="0"/>
              </a:rPr>
              <a:t>when soldiers of Colonel Edward Whalley's regiment of the New Model Army refused to obey orders and leave London. At the end of the mutiny one soldier, a supporter of the Levellers, Robert Lockyer, was executed by firing squad.</a:t>
            </a:r>
          </a:p>
        </p:txBody>
      </p:sp>
      <p:sp>
        <p:nvSpPr>
          <p:cNvPr id="3" name="Rectangle 2">
            <a:extLst>
              <a:ext uri="{FF2B5EF4-FFF2-40B4-BE49-F238E27FC236}">
                <a16:creationId xmlns:a16="http://schemas.microsoft.com/office/drawing/2014/main" id="{E6BE8A40-EA83-4D61-A213-AF454C3DB351}"/>
              </a:ext>
            </a:extLst>
          </p:cNvPr>
          <p:cNvSpPr/>
          <p:nvPr/>
        </p:nvSpPr>
        <p:spPr>
          <a:xfrm>
            <a:off x="345582" y="921877"/>
            <a:ext cx="11500835" cy="2308324"/>
          </a:xfrm>
          <a:prstGeom prst="rect">
            <a:avLst/>
          </a:prstGeom>
          <a:ln>
            <a:solidFill>
              <a:schemeClr val="accent1">
                <a:lumMod val="75000"/>
              </a:schemeClr>
            </a:solidFill>
          </a:ln>
        </p:spPr>
        <p:txBody>
          <a:bodyPr wrap="square">
            <a:spAutoFit/>
          </a:bodyPr>
          <a:lstStyle/>
          <a:p>
            <a:r>
              <a:rPr lang="en-GB" sz="2400" dirty="0">
                <a:latin typeface="Arial Rounded MT Bold" panose="020F0704030504030204" pitchFamily="34" charset="0"/>
              </a:rPr>
              <a:t>The </a:t>
            </a:r>
            <a:r>
              <a:rPr lang="en-GB" sz="2400" dirty="0" err="1">
                <a:solidFill>
                  <a:srgbClr val="C00000"/>
                </a:solidFill>
                <a:latin typeface="Arial Rounded MT Bold" panose="020F0704030504030204" pitchFamily="34" charset="0"/>
              </a:rPr>
              <a:t>Corkbush</a:t>
            </a:r>
            <a:r>
              <a:rPr lang="en-GB" sz="2400" dirty="0">
                <a:solidFill>
                  <a:srgbClr val="C00000"/>
                </a:solidFill>
                <a:latin typeface="Arial Rounded MT Bold" panose="020F0704030504030204" pitchFamily="34" charset="0"/>
              </a:rPr>
              <a:t> Field Mutiny </a:t>
            </a:r>
            <a:r>
              <a:rPr lang="en-GB" sz="2400" dirty="0">
                <a:latin typeface="Arial Rounded MT Bold" panose="020F0704030504030204" pitchFamily="34" charset="0"/>
              </a:rPr>
              <a:t>(or Ware Mutiny) occurred on </a:t>
            </a:r>
            <a:r>
              <a:rPr lang="en-GB" sz="2400" dirty="0">
                <a:solidFill>
                  <a:srgbClr val="C00000"/>
                </a:solidFill>
                <a:latin typeface="Arial Rounded MT Bold" panose="020F0704030504030204" pitchFamily="34" charset="0"/>
              </a:rPr>
              <a:t>15 November 1647</a:t>
            </a:r>
            <a:r>
              <a:rPr lang="en-GB" sz="2400" dirty="0">
                <a:latin typeface="Arial Rounded MT Bold" panose="020F0704030504030204" pitchFamily="34" charset="0"/>
              </a:rPr>
              <a:t>, during the early stages of the Second English Civil War at the </a:t>
            </a:r>
            <a:r>
              <a:rPr lang="en-GB" sz="2400" dirty="0" err="1">
                <a:latin typeface="Arial Rounded MT Bold" panose="020F0704030504030204" pitchFamily="34" charset="0"/>
              </a:rPr>
              <a:t>Corkbush</a:t>
            </a:r>
            <a:r>
              <a:rPr lang="en-GB" sz="2400" dirty="0">
                <a:latin typeface="Arial Rounded MT Bold" panose="020F0704030504030204" pitchFamily="34" charset="0"/>
              </a:rPr>
              <a:t> Field rendezvous, when soldiers were ordered to sign a declaration of loyalty to Thomas Fairfax, the and the Army Council. </a:t>
            </a:r>
          </a:p>
          <a:p>
            <a:r>
              <a:rPr lang="en-GB" sz="2400" dirty="0">
                <a:latin typeface="Arial Rounded MT Bold" panose="020F0704030504030204" pitchFamily="34" charset="0"/>
              </a:rPr>
              <a:t>When some refused to do this they were arrested, and one of the ringleaders, Private Richard Arnold, was executed</a:t>
            </a:r>
            <a:r>
              <a:rPr lang="en-GB" dirty="0"/>
              <a:t>.</a:t>
            </a:r>
          </a:p>
        </p:txBody>
      </p:sp>
      <p:sp>
        <p:nvSpPr>
          <p:cNvPr id="4" name="TextBox 3">
            <a:extLst>
              <a:ext uri="{FF2B5EF4-FFF2-40B4-BE49-F238E27FC236}">
                <a16:creationId xmlns:a16="http://schemas.microsoft.com/office/drawing/2014/main" id="{41A49D57-8665-4A0A-952E-E1D454808A9A}"/>
              </a:ext>
            </a:extLst>
          </p:cNvPr>
          <p:cNvSpPr txBox="1"/>
          <p:nvPr/>
        </p:nvSpPr>
        <p:spPr>
          <a:xfrm>
            <a:off x="3786389" y="138303"/>
            <a:ext cx="3631842" cy="584775"/>
          </a:xfrm>
          <a:prstGeom prst="rect">
            <a:avLst/>
          </a:prstGeom>
          <a:noFill/>
          <a:ln>
            <a:solidFill>
              <a:schemeClr val="accent4">
                <a:lumMod val="50000"/>
              </a:schemeClr>
            </a:solidFill>
          </a:ln>
        </p:spPr>
        <p:txBody>
          <a:bodyPr wrap="square" rtlCol="0">
            <a:spAutoFit/>
          </a:bodyPr>
          <a:lstStyle/>
          <a:p>
            <a:pPr algn="ctr"/>
            <a:r>
              <a:rPr lang="en-GB" sz="3200" dirty="0">
                <a:solidFill>
                  <a:srgbClr val="0070C0"/>
                </a:solidFill>
                <a:latin typeface="Arial Rounded MT Bold" panose="020F0704030504030204" pitchFamily="34" charset="0"/>
              </a:rPr>
              <a:t>Some context…</a:t>
            </a:r>
          </a:p>
        </p:txBody>
      </p:sp>
      <p:sp>
        <p:nvSpPr>
          <p:cNvPr id="5" name="TextBox 4">
            <a:extLst>
              <a:ext uri="{FF2B5EF4-FFF2-40B4-BE49-F238E27FC236}">
                <a16:creationId xmlns:a16="http://schemas.microsoft.com/office/drawing/2014/main" id="{981A74D7-0209-437A-A674-6F4B802F155E}"/>
              </a:ext>
            </a:extLst>
          </p:cNvPr>
          <p:cNvSpPr txBox="1"/>
          <p:nvPr/>
        </p:nvSpPr>
        <p:spPr>
          <a:xfrm>
            <a:off x="1711816" y="5474458"/>
            <a:ext cx="8768366" cy="923330"/>
          </a:xfrm>
          <a:prstGeom prst="rect">
            <a:avLst/>
          </a:prstGeom>
          <a:noFill/>
        </p:spPr>
        <p:txBody>
          <a:bodyPr wrap="square" rtlCol="0">
            <a:spAutoFit/>
          </a:bodyPr>
          <a:lstStyle/>
          <a:p>
            <a:pPr algn="ctr"/>
            <a:r>
              <a:rPr lang="en-GB" sz="5400" dirty="0">
                <a:solidFill>
                  <a:srgbClr val="FF0000"/>
                </a:solidFill>
                <a:latin typeface="Arial Rounded MT Bold" panose="020F0704030504030204" pitchFamily="34" charset="0"/>
              </a:rPr>
              <a:t>What does all this tell us?</a:t>
            </a:r>
          </a:p>
        </p:txBody>
      </p:sp>
    </p:spTree>
    <p:extLst>
      <p:ext uri="{BB962C8B-B14F-4D97-AF65-F5344CB8AC3E}">
        <p14:creationId xmlns:p14="http://schemas.microsoft.com/office/powerpoint/2010/main" val="375350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4958" y="272177"/>
            <a:ext cx="10514092" cy="2800767"/>
          </a:xfrm>
          <a:prstGeom prst="rect">
            <a:avLst/>
          </a:prstGeom>
          <a:ln>
            <a:solidFill>
              <a:schemeClr val="accent1"/>
            </a:solidFill>
          </a:ln>
        </p:spPr>
        <p:txBody>
          <a:bodyPr wrap="square">
            <a:spAutoFit/>
          </a:bodyPr>
          <a:lstStyle/>
          <a:p>
            <a:r>
              <a:rPr lang="en-GB" sz="3600" dirty="0">
                <a:latin typeface="Arial Rounded MT Bold" panose="020F0704030504030204" pitchFamily="34" charset="0"/>
              </a:rPr>
              <a:t>Books:</a:t>
            </a:r>
          </a:p>
          <a:p>
            <a:pPr marL="571500" indent="-571500">
              <a:buFont typeface="Arial" panose="020B0604020202020204" pitchFamily="34" charset="0"/>
              <a:buChar char="•"/>
            </a:pPr>
            <a:r>
              <a:rPr lang="en-GB" sz="2800" dirty="0">
                <a:solidFill>
                  <a:srgbClr val="C00000"/>
                </a:solidFill>
                <a:latin typeface="Arial Rounded MT Bold" panose="020F0704030504030204" pitchFamily="34" charset="0"/>
              </a:rPr>
              <a:t>Coward pages 165-168 (Levellers Sources)</a:t>
            </a:r>
          </a:p>
          <a:p>
            <a:pPr marL="571500" indent="-571500">
              <a:buFont typeface="Arial" panose="020B0604020202020204" pitchFamily="34" charset="0"/>
              <a:buChar char="•"/>
            </a:pPr>
            <a:r>
              <a:rPr lang="en-GB" sz="2800" dirty="0">
                <a:solidFill>
                  <a:srgbClr val="C00000"/>
                </a:solidFill>
                <a:latin typeface="Arial Rounded MT Bold" panose="020F0704030504030204" pitchFamily="34" charset="0"/>
              </a:rPr>
              <a:t>Coward  pages 159-168 (i.e. the whole of Chapter 14) </a:t>
            </a:r>
          </a:p>
          <a:p>
            <a:pPr marL="571500" indent="-571500">
              <a:buFont typeface="Arial" panose="020B0604020202020204" pitchFamily="34" charset="0"/>
              <a:buChar char="•"/>
            </a:pPr>
            <a:r>
              <a:rPr lang="en-GB" sz="2800" dirty="0">
                <a:solidFill>
                  <a:srgbClr val="C00000"/>
                </a:solidFill>
                <a:latin typeface="Arial Rounded MT Bold" panose="020F0704030504030204" pitchFamily="34" charset="0"/>
              </a:rPr>
              <a:t>Coward pages 144-145  (why army politicised)</a:t>
            </a:r>
          </a:p>
          <a:p>
            <a:pPr marL="571500" indent="-571500">
              <a:buFont typeface="Arial" panose="020B0604020202020204" pitchFamily="34" charset="0"/>
              <a:buChar char="•"/>
            </a:pPr>
            <a:r>
              <a:rPr lang="en-GB" sz="2800" dirty="0">
                <a:solidFill>
                  <a:srgbClr val="C00000"/>
                </a:solidFill>
                <a:latin typeface="Arial Rounded MT Bold" panose="020F0704030504030204" pitchFamily="34" charset="0"/>
              </a:rPr>
              <a:t>Wheeley pages 72-73 (why army politicised)</a:t>
            </a:r>
          </a:p>
          <a:p>
            <a:pPr marL="571500" indent="-571500">
              <a:buFont typeface="Arial" panose="020B0604020202020204" pitchFamily="34" charset="0"/>
              <a:buChar char="•"/>
            </a:pPr>
            <a:r>
              <a:rPr lang="en-GB" sz="2800" dirty="0">
                <a:solidFill>
                  <a:srgbClr val="C00000"/>
                </a:solidFill>
                <a:latin typeface="Arial Rounded MT Bold" panose="020F0704030504030204" pitchFamily="34" charset="0"/>
              </a:rPr>
              <a:t>SHP book pages 174-175 </a:t>
            </a:r>
          </a:p>
        </p:txBody>
      </p:sp>
      <p:sp>
        <p:nvSpPr>
          <p:cNvPr id="4" name="TextBox 3"/>
          <p:cNvSpPr txBox="1"/>
          <p:nvPr/>
        </p:nvSpPr>
        <p:spPr>
          <a:xfrm>
            <a:off x="934958" y="3586769"/>
            <a:ext cx="4818142" cy="1938992"/>
          </a:xfrm>
          <a:prstGeom prst="rect">
            <a:avLst/>
          </a:prstGeom>
          <a:noFill/>
          <a:ln>
            <a:solidFill>
              <a:schemeClr val="accent6">
                <a:lumMod val="50000"/>
              </a:schemeClr>
            </a:solidFill>
          </a:ln>
        </p:spPr>
        <p:txBody>
          <a:bodyPr wrap="square" rtlCol="0">
            <a:spAutoFit/>
          </a:bodyPr>
          <a:lstStyle/>
          <a:p>
            <a:pPr lvl="0"/>
            <a:r>
              <a:rPr lang="en-GB" sz="3600" dirty="0">
                <a:solidFill>
                  <a:prstClr val="black"/>
                </a:solidFill>
                <a:latin typeface="Arial Rounded MT Bold" panose="020F0704030504030204" pitchFamily="34" charset="0"/>
              </a:rPr>
              <a:t>PDF:</a:t>
            </a:r>
          </a:p>
          <a:p>
            <a:pPr marL="342900" lvl="0" indent="-342900">
              <a:buFont typeface="Arial" panose="020B0604020202020204" pitchFamily="34" charset="0"/>
              <a:buChar char="•"/>
            </a:pPr>
            <a:r>
              <a:rPr lang="en-GB" sz="2800" dirty="0">
                <a:solidFill>
                  <a:srgbClr val="C00000"/>
                </a:solidFill>
                <a:latin typeface="Arial Rounded MT Bold" panose="020F0704030504030204" pitchFamily="34" charset="0"/>
              </a:rPr>
              <a:t>Fifth Monarchy Men Info</a:t>
            </a:r>
          </a:p>
          <a:p>
            <a:pPr marL="342900" lvl="0" indent="-342900">
              <a:buFont typeface="Arial" panose="020B0604020202020204" pitchFamily="34" charset="0"/>
              <a:buChar char="•"/>
            </a:pPr>
            <a:r>
              <a:rPr lang="en-GB" sz="2800" dirty="0">
                <a:solidFill>
                  <a:srgbClr val="C00000"/>
                </a:solidFill>
                <a:latin typeface="Arial Rounded MT Bold" panose="020F0704030504030204" pitchFamily="34" charset="0"/>
              </a:rPr>
              <a:t>Diggers Info</a:t>
            </a:r>
          </a:p>
          <a:p>
            <a:pPr marL="342900" lvl="0" indent="-342900">
              <a:buFont typeface="Arial" panose="020B0604020202020204" pitchFamily="34" charset="0"/>
              <a:buChar char="•"/>
            </a:pPr>
            <a:r>
              <a:rPr lang="en-GB" sz="2800" dirty="0">
                <a:solidFill>
                  <a:srgbClr val="C00000"/>
                </a:solidFill>
                <a:latin typeface="Arial Rounded MT Bold" panose="020F0704030504030204" pitchFamily="34" charset="0"/>
              </a:rPr>
              <a:t>Ranters Info</a:t>
            </a:r>
          </a:p>
        </p:txBody>
      </p:sp>
    </p:spTree>
    <p:extLst>
      <p:ext uri="{BB962C8B-B14F-4D97-AF65-F5344CB8AC3E}">
        <p14:creationId xmlns:p14="http://schemas.microsoft.com/office/powerpoint/2010/main" val="3512096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9836" y="293298"/>
            <a:ext cx="11055056" cy="6124755"/>
          </a:xfrm>
          <a:prstGeom prst="rect">
            <a:avLst/>
          </a:prstGeom>
        </p:spPr>
      </p:pic>
    </p:spTree>
    <p:extLst>
      <p:ext uri="{BB962C8B-B14F-4D97-AF65-F5344CB8AC3E}">
        <p14:creationId xmlns:p14="http://schemas.microsoft.com/office/powerpoint/2010/main" val="804225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3568" y="621792"/>
            <a:ext cx="11606784" cy="252376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sz="2800" dirty="0">
                <a:latin typeface="Arial Rounded MT Bold" panose="020F0704030504030204" pitchFamily="34" charset="0"/>
              </a:rPr>
              <a:t>The parliamentary high command had never been revolutionaries. They had waged war to restrain the King, not to distribute power to the masses. Ireton claimed that the Leveller programme was a recipe for anarchy.</a:t>
            </a:r>
          </a:p>
          <a:p>
            <a:endParaRPr lang="en-GB" sz="2800" dirty="0">
              <a:latin typeface="Arial Rounded MT Bold" panose="020F0704030504030204" pitchFamily="34" charset="0"/>
            </a:endParaRPr>
          </a:p>
          <a:p>
            <a:r>
              <a:rPr lang="en-GB" dirty="0">
                <a:latin typeface="Arial Rounded MT Bold" panose="020F0704030504030204" pitchFamily="34" charset="0"/>
              </a:rPr>
              <a:t>Lawrence Rees, ‘Warrior Race’ page 180</a:t>
            </a:r>
          </a:p>
        </p:txBody>
      </p:sp>
    </p:spTree>
    <p:extLst>
      <p:ext uri="{BB962C8B-B14F-4D97-AF65-F5344CB8AC3E}">
        <p14:creationId xmlns:p14="http://schemas.microsoft.com/office/powerpoint/2010/main" val="2023952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8792" y="220322"/>
            <a:ext cx="11714671" cy="25545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000" dirty="0">
                <a:latin typeface="Arial Rounded MT Bold" panose="020F0704030504030204" pitchFamily="34" charset="0"/>
              </a:rPr>
              <a:t>Our case is to be considered thus, that we have been under slavery. That's acknowledged by all. Our very laws were made by our Conquerors... We are now engaged for our freedom. That's the end [purpose] of Parliament, to legislate according to the just ends of government, not simply to maintain what is already established. Every person in England hath as clear a right to elect his Representative as the greatest person in England. I believe that is the undeniable maxim of government: that all government is in the free consent of the people.</a:t>
            </a:r>
          </a:p>
          <a:p>
            <a:endParaRPr lang="en-GB" sz="2000" dirty="0">
              <a:latin typeface="Arial Rounded MT Bold" panose="020F0704030504030204" pitchFamily="34" charset="0"/>
            </a:endParaRPr>
          </a:p>
          <a:p>
            <a:r>
              <a:rPr lang="en-GB" sz="2000" b="1" dirty="0">
                <a:latin typeface="Arial Rounded MT Bold" panose="020F0704030504030204" pitchFamily="34" charset="0"/>
              </a:rPr>
              <a:t>John Wildman, an army officer who sympathised with Leveller ideas, 1647</a:t>
            </a:r>
          </a:p>
        </p:txBody>
      </p:sp>
      <p:sp>
        <p:nvSpPr>
          <p:cNvPr id="3" name="TextBox 2"/>
          <p:cNvSpPr txBox="1"/>
          <p:nvPr/>
        </p:nvSpPr>
        <p:spPr>
          <a:xfrm>
            <a:off x="258792" y="3019246"/>
            <a:ext cx="11714671" cy="2185214"/>
          </a:xfrm>
          <a:prstGeom prst="rect">
            <a:avLst/>
          </a:prstGeom>
          <a:noFill/>
          <a:ln>
            <a:solidFill>
              <a:schemeClr val="accent4">
                <a:lumMod val="60000"/>
                <a:lumOff val="40000"/>
              </a:schemeClr>
            </a:solidFill>
          </a:ln>
        </p:spPr>
        <p:txBody>
          <a:bodyPr wrap="square" rtlCol="0">
            <a:spAutoFit/>
          </a:bodyPr>
          <a:lstStyle/>
          <a:p>
            <a:r>
              <a:rPr lang="en-GB" sz="4000" dirty="0">
                <a:latin typeface="Comic Sans MS" panose="030F0702030302020204" pitchFamily="66" charset="0"/>
              </a:rPr>
              <a:t>True or false?</a:t>
            </a:r>
          </a:p>
          <a:p>
            <a:pPr marL="342900" indent="-342900">
              <a:buFont typeface="Arial" panose="020B0604020202020204" pitchFamily="34" charset="0"/>
              <a:buChar char="•"/>
            </a:pPr>
            <a:r>
              <a:rPr lang="en-GB" sz="2400" dirty="0">
                <a:latin typeface="Comic Sans MS" panose="030F0702030302020204" pitchFamily="66" charset="0"/>
              </a:rPr>
              <a:t>Wildman believes that English people have been slaves up to now</a:t>
            </a:r>
          </a:p>
          <a:p>
            <a:pPr marL="342900" indent="-342900">
              <a:buFont typeface="Arial" panose="020B0604020202020204" pitchFamily="34" charset="0"/>
              <a:buChar char="•"/>
            </a:pPr>
            <a:r>
              <a:rPr lang="en-GB" sz="2400" dirty="0">
                <a:latin typeface="Comic Sans MS" panose="030F0702030302020204" pitchFamily="66" charset="0"/>
              </a:rPr>
              <a:t>He thinks that Parliament’s job is to keep things as they are.</a:t>
            </a:r>
          </a:p>
          <a:p>
            <a:pPr marL="342900" indent="-342900">
              <a:buFont typeface="Arial" panose="020B0604020202020204" pitchFamily="34" charset="0"/>
              <a:buChar char="•"/>
            </a:pPr>
            <a:r>
              <a:rPr lang="en-GB" sz="2400" dirty="0">
                <a:latin typeface="Comic Sans MS" panose="030F0702030302020204" pitchFamily="66" charset="0"/>
              </a:rPr>
              <a:t>He believes that everyone should have the vote</a:t>
            </a:r>
          </a:p>
          <a:p>
            <a:pPr marL="342900" indent="-342900">
              <a:buFont typeface="Arial" panose="020B0604020202020204" pitchFamily="34" charset="0"/>
              <a:buChar char="•"/>
            </a:pPr>
            <a:r>
              <a:rPr lang="en-GB" sz="2400" dirty="0">
                <a:latin typeface="Comic Sans MS" panose="030F0702030302020204" pitchFamily="66" charset="0"/>
              </a:rPr>
              <a:t>He thinks that ‘government’ serves the people, not the other way round</a:t>
            </a:r>
          </a:p>
        </p:txBody>
      </p:sp>
      <p:sp>
        <p:nvSpPr>
          <p:cNvPr id="5" name="TextBox 4">
            <a:extLst>
              <a:ext uri="{FF2B5EF4-FFF2-40B4-BE49-F238E27FC236}">
                <a16:creationId xmlns:a16="http://schemas.microsoft.com/office/drawing/2014/main" id="{9ECAB52D-B3B2-449D-836F-537525426105}"/>
              </a:ext>
            </a:extLst>
          </p:cNvPr>
          <p:cNvSpPr txBox="1"/>
          <p:nvPr/>
        </p:nvSpPr>
        <p:spPr>
          <a:xfrm>
            <a:off x="3735859" y="5622015"/>
            <a:ext cx="4720281" cy="1015663"/>
          </a:xfrm>
          <a:prstGeom prst="rect">
            <a:avLst/>
          </a:prstGeom>
          <a:noFill/>
          <a:ln>
            <a:solidFill>
              <a:srgbClr val="C00000"/>
            </a:solidFill>
          </a:ln>
        </p:spPr>
        <p:txBody>
          <a:bodyPr wrap="square" rtlCol="0">
            <a:spAutoFit/>
          </a:bodyPr>
          <a:lstStyle/>
          <a:p>
            <a:pPr algn="ctr"/>
            <a:r>
              <a:rPr lang="en-GB" sz="6000" dirty="0">
                <a:solidFill>
                  <a:srgbClr val="C00000"/>
                </a:solidFill>
                <a:latin typeface="Arial Rounded MT Bold" panose="020F0704030504030204" pitchFamily="34" charset="0"/>
              </a:rPr>
              <a:t>2 Minutes</a:t>
            </a:r>
          </a:p>
        </p:txBody>
      </p:sp>
    </p:spTree>
    <p:extLst>
      <p:ext uri="{BB962C8B-B14F-4D97-AF65-F5344CB8AC3E}">
        <p14:creationId xmlns:p14="http://schemas.microsoft.com/office/powerpoint/2010/main" val="271767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8792" y="220322"/>
            <a:ext cx="11714671" cy="25545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000" dirty="0">
                <a:latin typeface="Arial Rounded MT Bold" panose="020F0704030504030204" pitchFamily="34" charset="0"/>
              </a:rPr>
              <a:t>Our case is to be considered thus, that we have been under slavery. That's acknowledged by all. Our very laws were made by our Conquerors... We are now engaged for our freedom. That's the end [purpose] of Parliament, to legislate according to the just ends of government, not simply to maintain what is already established. Every person in England hath as clear a right to elect his Representative as the greatest person in England. I believe that is the undeniable maxim of government: that all government is in the free consent of the people.</a:t>
            </a:r>
          </a:p>
          <a:p>
            <a:endParaRPr lang="en-GB" sz="2000" dirty="0">
              <a:latin typeface="Arial Rounded MT Bold" panose="020F0704030504030204" pitchFamily="34" charset="0"/>
            </a:endParaRPr>
          </a:p>
          <a:p>
            <a:r>
              <a:rPr lang="en-GB" sz="2000" b="1" dirty="0">
                <a:latin typeface="Arial Rounded MT Bold" panose="020F0704030504030204" pitchFamily="34" charset="0"/>
              </a:rPr>
              <a:t>John Wildman, an army officer who sympathised with Leveller ideas, 1647</a:t>
            </a:r>
          </a:p>
        </p:txBody>
      </p:sp>
      <p:sp>
        <p:nvSpPr>
          <p:cNvPr id="3" name="TextBox 2"/>
          <p:cNvSpPr txBox="1"/>
          <p:nvPr/>
        </p:nvSpPr>
        <p:spPr>
          <a:xfrm>
            <a:off x="258791" y="2984741"/>
            <a:ext cx="11714671" cy="2185214"/>
          </a:xfrm>
          <a:prstGeom prst="rect">
            <a:avLst/>
          </a:prstGeom>
          <a:noFill/>
          <a:ln>
            <a:solidFill>
              <a:schemeClr val="accent4">
                <a:lumMod val="60000"/>
                <a:lumOff val="40000"/>
              </a:schemeClr>
            </a:solidFill>
          </a:ln>
        </p:spPr>
        <p:txBody>
          <a:bodyPr wrap="square" rtlCol="0">
            <a:spAutoFit/>
          </a:bodyPr>
          <a:lstStyle/>
          <a:p>
            <a:r>
              <a:rPr lang="en-GB" sz="4000" dirty="0">
                <a:latin typeface="Comic Sans MS" panose="030F0702030302020204" pitchFamily="66" charset="0"/>
              </a:rPr>
              <a:t>True or false?</a:t>
            </a:r>
          </a:p>
          <a:p>
            <a:pPr marL="342900" indent="-342900">
              <a:buFont typeface="Arial" panose="020B0604020202020204" pitchFamily="34" charset="0"/>
              <a:buChar char="•"/>
            </a:pPr>
            <a:r>
              <a:rPr lang="en-GB" sz="2400" dirty="0">
                <a:latin typeface="Comic Sans MS" panose="030F0702030302020204" pitchFamily="66" charset="0"/>
              </a:rPr>
              <a:t>Wildman believes that English people have been slaves up to now </a:t>
            </a:r>
            <a:r>
              <a:rPr lang="en-GB" sz="2400" b="1" dirty="0">
                <a:solidFill>
                  <a:srgbClr val="009900"/>
                </a:solidFill>
                <a:latin typeface="Comic Sans MS" panose="030F0702030302020204" pitchFamily="66" charset="0"/>
              </a:rPr>
              <a:t>TRUE</a:t>
            </a:r>
          </a:p>
          <a:p>
            <a:pPr marL="342900" indent="-342900">
              <a:buFont typeface="Arial" panose="020B0604020202020204" pitchFamily="34" charset="0"/>
              <a:buChar char="•"/>
            </a:pPr>
            <a:r>
              <a:rPr lang="en-GB" sz="2400" dirty="0">
                <a:latin typeface="Comic Sans MS" panose="030F0702030302020204" pitchFamily="66" charset="0"/>
              </a:rPr>
              <a:t>He thinks that Parliament’s job is to keep things as they are. </a:t>
            </a:r>
            <a:r>
              <a:rPr lang="en-GB" sz="2400" b="1" dirty="0">
                <a:solidFill>
                  <a:srgbClr val="FF0000"/>
                </a:solidFill>
                <a:latin typeface="Comic Sans MS" panose="030F0702030302020204" pitchFamily="66" charset="0"/>
              </a:rPr>
              <a:t>FALSE</a:t>
            </a:r>
          </a:p>
          <a:p>
            <a:pPr marL="342900" indent="-342900">
              <a:buFont typeface="Arial" panose="020B0604020202020204" pitchFamily="34" charset="0"/>
              <a:buChar char="•"/>
            </a:pPr>
            <a:r>
              <a:rPr lang="en-GB" sz="2400" dirty="0">
                <a:latin typeface="Comic Sans MS" panose="030F0702030302020204" pitchFamily="66" charset="0"/>
              </a:rPr>
              <a:t>He believes that everyone should have the vote </a:t>
            </a:r>
            <a:r>
              <a:rPr lang="en-GB" sz="2400" b="1" dirty="0">
                <a:solidFill>
                  <a:srgbClr val="009900"/>
                </a:solidFill>
                <a:latin typeface="Comic Sans MS" panose="030F0702030302020204" pitchFamily="66" charset="0"/>
              </a:rPr>
              <a:t>TRUE</a:t>
            </a:r>
          </a:p>
          <a:p>
            <a:pPr marL="342900" indent="-342900">
              <a:buFont typeface="Arial" panose="020B0604020202020204" pitchFamily="34" charset="0"/>
              <a:buChar char="•"/>
            </a:pPr>
            <a:r>
              <a:rPr lang="en-GB" sz="2400" dirty="0">
                <a:latin typeface="Comic Sans MS" panose="030F0702030302020204" pitchFamily="66" charset="0"/>
              </a:rPr>
              <a:t>He thinks that ‘government’ serves the people, not the other way round </a:t>
            </a:r>
            <a:r>
              <a:rPr lang="en-GB" sz="2400" b="1" dirty="0">
                <a:solidFill>
                  <a:srgbClr val="009900"/>
                </a:solidFill>
                <a:latin typeface="Comic Sans MS" panose="030F0702030302020204" pitchFamily="66" charset="0"/>
              </a:rPr>
              <a:t>TRUE</a:t>
            </a:r>
          </a:p>
        </p:txBody>
      </p:sp>
      <p:sp>
        <p:nvSpPr>
          <p:cNvPr id="4" name="TextBox 3"/>
          <p:cNvSpPr txBox="1"/>
          <p:nvPr/>
        </p:nvSpPr>
        <p:spPr>
          <a:xfrm>
            <a:off x="646978" y="5538158"/>
            <a:ext cx="10938295" cy="1077218"/>
          </a:xfrm>
          <a:prstGeom prst="rect">
            <a:avLst/>
          </a:prstGeom>
          <a:noFill/>
          <a:ln>
            <a:solidFill>
              <a:srgbClr val="FF0000"/>
            </a:solidFill>
          </a:ln>
        </p:spPr>
        <p:txBody>
          <a:bodyPr wrap="square" rtlCol="0">
            <a:spAutoFit/>
          </a:bodyPr>
          <a:lstStyle/>
          <a:p>
            <a:pPr algn="ctr"/>
            <a:r>
              <a:rPr lang="en-GB" sz="3200" dirty="0">
                <a:latin typeface="Arial Rounded MT Bold" panose="020F0704030504030204" pitchFamily="34" charset="0"/>
              </a:rPr>
              <a:t>Think-what would be the reaction of different groups in England to what Wildman has to say here?</a:t>
            </a:r>
          </a:p>
        </p:txBody>
      </p:sp>
    </p:spTree>
    <p:extLst>
      <p:ext uri="{BB962C8B-B14F-4D97-AF65-F5344CB8AC3E}">
        <p14:creationId xmlns:p14="http://schemas.microsoft.com/office/powerpoint/2010/main" val="16103224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DDBE53-F0B9-4F40-A886-57BF95DA06C6}"/>
              </a:ext>
            </a:extLst>
          </p:cNvPr>
          <p:cNvSpPr/>
          <p:nvPr/>
        </p:nvSpPr>
        <p:spPr>
          <a:xfrm>
            <a:off x="1135565" y="336865"/>
            <a:ext cx="9920868" cy="2105000"/>
          </a:xfrm>
          <a:prstGeom prst="rect">
            <a:avLst/>
          </a:prstGeom>
          <a:ln>
            <a:solidFill>
              <a:schemeClr val="accent6">
                <a:lumMod val="50000"/>
              </a:schemeClr>
            </a:solidFill>
          </a:ln>
        </p:spPr>
        <p:txBody>
          <a:bodyPr wrap="square">
            <a:spAutoFit/>
          </a:bodyPr>
          <a:lstStyle/>
          <a:p>
            <a:pPr>
              <a:lnSpc>
                <a:spcPct val="107000"/>
              </a:lnSpc>
              <a:spcAft>
                <a:spcPts val="800"/>
              </a:spcAft>
            </a:pPr>
            <a:r>
              <a:rPr lang="en-GB" sz="2000" dirty="0">
                <a:latin typeface="Arial Rounded MT Bold" panose="020F0704030504030204" pitchFamily="34" charset="0"/>
                <a:ea typeface="Calibri" panose="020F0502020204030204" pitchFamily="34" charset="0"/>
                <a:cs typeface="Times New Roman" panose="02020603050405020304" pitchFamily="18" charset="0"/>
              </a:rPr>
              <a:t>The Levellers’ threat to the traditional social balance and order threatened the men of property. The traditional ruling class remained very much in control. Whatever their differing views on religion and the constitution, the controlling classes invariably closed ranks in the face of a challenge to their customary authority. The Levellers could make little headway against this.</a:t>
            </a: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Rounded MT Bold" panose="020F0704030504030204" pitchFamily="34" charset="0"/>
                <a:ea typeface="Calibri" panose="020F0502020204030204" pitchFamily="34" charset="0"/>
                <a:cs typeface="Times New Roman" panose="02020603050405020304" pitchFamily="18" charset="0"/>
              </a:rPr>
              <a:t>Michael Lynch, The Interregnum, page 26</a:t>
            </a:r>
            <a:endParaRPr lang="en-GB"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4E538D97-3067-490E-89F6-B93D33AA52E0}"/>
              </a:ext>
            </a:extLst>
          </p:cNvPr>
          <p:cNvSpPr/>
          <p:nvPr/>
        </p:nvSpPr>
        <p:spPr>
          <a:xfrm>
            <a:off x="1390184" y="2664690"/>
            <a:ext cx="9411629" cy="1841530"/>
          </a:xfrm>
          <a:prstGeom prst="rect">
            <a:avLst/>
          </a:prstGeom>
          <a:ln>
            <a:solidFill>
              <a:srgbClr val="C00000"/>
            </a:solidFill>
          </a:ln>
        </p:spPr>
        <p:txBody>
          <a:bodyPr wrap="square">
            <a:spAutoFit/>
          </a:bodyPr>
          <a:lstStyle/>
          <a:p>
            <a:pPr lvl="0">
              <a:lnSpc>
                <a:spcPct val="107000"/>
              </a:lnSpc>
              <a:spcAft>
                <a:spcPts val="800"/>
              </a:spcAft>
            </a:pPr>
            <a:r>
              <a:rPr lang="en-GB" sz="2000" dirty="0">
                <a:solidFill>
                  <a:prstClr val="black"/>
                </a:solidFill>
                <a:latin typeface="Arial Rounded MT Bold" panose="020F0704030504030204" pitchFamily="34" charset="0"/>
                <a:ea typeface="Calibri" panose="020F0502020204030204" pitchFamily="34" charset="0"/>
                <a:cs typeface="Times New Roman" panose="02020603050405020304" pitchFamily="18" charset="0"/>
              </a:rPr>
              <a:t>The Leveller movement fell between two stools. It frightened the propertied classes and so was never able to win support among people of influence. At the same time, it failed to appeal more than limited section of the lower orders and so never became a broad-based movement.</a:t>
            </a:r>
            <a:endParaRPr lang="en-GB" sz="2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GB" sz="1600" dirty="0">
                <a:solidFill>
                  <a:prstClr val="black"/>
                </a:solidFill>
                <a:latin typeface="Arial Rounded MT Bold" panose="020F0704030504030204" pitchFamily="34" charset="0"/>
                <a:ea typeface="Calibri" panose="020F0502020204030204" pitchFamily="34" charset="0"/>
                <a:cs typeface="Times New Roman" panose="02020603050405020304" pitchFamily="18" charset="0"/>
              </a:rPr>
              <a:t>Michael Lynch, The Interregnum, page 27</a:t>
            </a:r>
            <a:endParaRPr lang="en-GB"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DB60C69-5784-4C4F-8763-BBD78020CFD7}"/>
              </a:ext>
            </a:extLst>
          </p:cNvPr>
          <p:cNvPicPr>
            <a:picLocks noChangeAspect="1"/>
          </p:cNvPicPr>
          <p:nvPr/>
        </p:nvPicPr>
        <p:blipFill>
          <a:blip r:embed="rId3"/>
          <a:stretch>
            <a:fillRect/>
          </a:stretch>
        </p:blipFill>
        <p:spPr>
          <a:xfrm>
            <a:off x="4670037" y="4729046"/>
            <a:ext cx="2628900" cy="1905000"/>
          </a:xfrm>
          <a:prstGeom prst="rect">
            <a:avLst/>
          </a:prstGeom>
        </p:spPr>
      </p:pic>
    </p:spTree>
    <p:extLst>
      <p:ext uri="{BB962C8B-B14F-4D97-AF65-F5344CB8AC3E}">
        <p14:creationId xmlns:p14="http://schemas.microsoft.com/office/powerpoint/2010/main" val="3012584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5842" y="271644"/>
            <a:ext cx="4524914" cy="4385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48DC0D1C-89D6-403B-AF9E-137A504007E6}"/>
              </a:ext>
            </a:extLst>
          </p:cNvPr>
          <p:cNvSpPr txBox="1"/>
          <p:nvPr/>
        </p:nvSpPr>
        <p:spPr>
          <a:xfrm>
            <a:off x="436179" y="4966138"/>
            <a:ext cx="11319641" cy="107721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GB" sz="3200" dirty="0">
                <a:latin typeface="Arial Rounded MT Bold" panose="020F0704030504030204" pitchFamily="34" charset="0"/>
              </a:rPr>
              <a:t>If the Levellers and other radical groups were defeated, why then do they matter during the period 1646-49?</a:t>
            </a:r>
          </a:p>
        </p:txBody>
      </p:sp>
    </p:spTree>
    <p:extLst>
      <p:ext uri="{BB962C8B-B14F-4D97-AF65-F5344CB8AC3E}">
        <p14:creationId xmlns:p14="http://schemas.microsoft.com/office/powerpoint/2010/main" val="194113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524" y="81104"/>
            <a:ext cx="11823939" cy="34163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GB" sz="2400" dirty="0">
                <a:latin typeface="Arial Rounded MT Bold" panose="020F0704030504030204" pitchFamily="34" charset="0"/>
              </a:rPr>
              <a:t>Although the radicals never constituted more than a tiny minority of the population, they were quite sufficient to frighten those who believed that social harmony and their own social position depended on the restoration of authority in Church and State. When Parliamentary victory and the desire for a rapid peace strengthened influence of the conservatives on the parliamentary committees, they determined to use their position to ensure that the search of peace include the destruction of radical influence.</a:t>
            </a:r>
          </a:p>
          <a:p>
            <a:endParaRPr lang="en-GB" sz="2400" dirty="0">
              <a:latin typeface="Arial Rounded MT Bold" panose="020F0704030504030204" pitchFamily="34" charset="0"/>
            </a:endParaRPr>
          </a:p>
          <a:p>
            <a:r>
              <a:rPr lang="en-GB" sz="2400" dirty="0">
                <a:latin typeface="Arial Rounded MT Bold" panose="020F0704030504030204" pitchFamily="34" charset="0"/>
              </a:rPr>
              <a:t>Anderson page 123</a:t>
            </a:r>
          </a:p>
        </p:txBody>
      </p:sp>
      <p:sp>
        <p:nvSpPr>
          <p:cNvPr id="3" name="Rectangle 2"/>
          <p:cNvSpPr/>
          <p:nvPr/>
        </p:nvSpPr>
        <p:spPr>
          <a:xfrm>
            <a:off x="149523" y="3725505"/>
            <a:ext cx="11823939" cy="15696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400" dirty="0">
                <a:latin typeface="Arial Rounded MT Bold" panose="020F0704030504030204" pitchFamily="34" charset="0"/>
              </a:rPr>
              <a:t>For many conservative parliamentarians, [radicals] constituted a new and disturbing threat to their vision of reformed monarchy and Church.</a:t>
            </a:r>
          </a:p>
          <a:p>
            <a:endParaRPr lang="en-GB" sz="2400" dirty="0">
              <a:latin typeface="Arial Rounded MT Bold" panose="020F0704030504030204" pitchFamily="34" charset="0"/>
            </a:endParaRPr>
          </a:p>
          <a:p>
            <a:r>
              <a:rPr lang="en-GB" sz="2400" dirty="0">
                <a:latin typeface="Arial Rounded MT Bold" panose="020F0704030504030204" pitchFamily="34" charset="0"/>
              </a:rPr>
              <a:t>Anderson page 119</a:t>
            </a:r>
          </a:p>
        </p:txBody>
      </p:sp>
      <p:sp>
        <p:nvSpPr>
          <p:cNvPr id="4" name="TextBox 3"/>
          <p:cNvSpPr txBox="1"/>
          <p:nvPr/>
        </p:nvSpPr>
        <p:spPr>
          <a:xfrm>
            <a:off x="442821" y="5727940"/>
            <a:ext cx="11237343" cy="769441"/>
          </a:xfrm>
          <a:prstGeom prst="rect">
            <a:avLst/>
          </a:prstGeom>
          <a:noFill/>
          <a:ln>
            <a:solidFill>
              <a:srgbClr val="002060"/>
            </a:solidFill>
          </a:ln>
        </p:spPr>
        <p:txBody>
          <a:bodyPr wrap="square" rtlCol="0">
            <a:spAutoFit/>
          </a:bodyPr>
          <a:lstStyle/>
          <a:p>
            <a:pPr algn="ctr"/>
            <a:r>
              <a:rPr lang="en-GB" sz="4400" dirty="0">
                <a:latin typeface="Arial Rounded MT Bold" panose="020F0704030504030204" pitchFamily="34" charset="0"/>
              </a:rPr>
              <a:t>‘If they failed, then why do they matter?’</a:t>
            </a:r>
          </a:p>
        </p:txBody>
      </p:sp>
    </p:spTree>
    <p:extLst>
      <p:ext uri="{BB962C8B-B14F-4D97-AF65-F5344CB8AC3E}">
        <p14:creationId xmlns:p14="http://schemas.microsoft.com/office/powerpoint/2010/main" val="375806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5434" t="11021" r="21009" b="24159"/>
          <a:stretch/>
        </p:blipFill>
        <p:spPr>
          <a:xfrm>
            <a:off x="209468" y="138635"/>
            <a:ext cx="11828222" cy="6590576"/>
          </a:xfrm>
          <a:prstGeom prst="rect">
            <a:avLst/>
          </a:prstGeom>
        </p:spPr>
      </p:pic>
      <p:sp>
        <p:nvSpPr>
          <p:cNvPr id="3" name="TextBox 2"/>
          <p:cNvSpPr txBox="1"/>
          <p:nvPr/>
        </p:nvSpPr>
        <p:spPr>
          <a:xfrm>
            <a:off x="2346386" y="5498105"/>
            <a:ext cx="9691304" cy="123110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GB" dirty="0"/>
              <a:t>Task:</a:t>
            </a:r>
          </a:p>
          <a:p>
            <a:r>
              <a:rPr lang="en-GB" sz="2800" dirty="0">
                <a:latin typeface="Arial Rounded MT Bold" panose="020F0704030504030204" pitchFamily="34" charset="0"/>
              </a:rPr>
              <a:t>You’re about to read some slides very quickly and then summarise their contents in as few words as possible!</a:t>
            </a:r>
          </a:p>
        </p:txBody>
      </p:sp>
    </p:spTree>
    <p:extLst>
      <p:ext uri="{BB962C8B-B14F-4D97-AF65-F5344CB8AC3E}">
        <p14:creationId xmlns:p14="http://schemas.microsoft.com/office/powerpoint/2010/main" val="2064531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a:srcRect l="29005" t="10476" r="30918" b="18532"/>
          <a:stretch/>
        </p:blipFill>
        <p:spPr>
          <a:xfrm>
            <a:off x="621101" y="164781"/>
            <a:ext cx="7176227" cy="6431691"/>
          </a:xfrm>
          <a:prstGeom prst="rect">
            <a:avLst/>
          </a:prstGeom>
        </p:spPr>
      </p:pic>
      <p:sp>
        <p:nvSpPr>
          <p:cNvPr id="3" name="TextBox 2"/>
          <p:cNvSpPr txBox="1"/>
          <p:nvPr/>
        </p:nvSpPr>
        <p:spPr>
          <a:xfrm>
            <a:off x="8505645" y="431321"/>
            <a:ext cx="2415397" cy="523220"/>
          </a:xfrm>
          <a:prstGeom prst="rect">
            <a:avLst/>
          </a:prstGeom>
          <a:noFill/>
          <a:ln>
            <a:solidFill>
              <a:srgbClr val="FF0000"/>
            </a:solidFill>
          </a:ln>
        </p:spPr>
        <p:txBody>
          <a:bodyPr wrap="square" rtlCol="0">
            <a:spAutoFit/>
          </a:bodyPr>
          <a:lstStyle/>
          <a:p>
            <a:pPr algn="ctr"/>
            <a:r>
              <a:rPr lang="en-GB" sz="2800" dirty="0">
                <a:solidFill>
                  <a:srgbClr val="FF0000"/>
                </a:solidFill>
                <a:latin typeface="Arial Rounded MT Bold" panose="020F0704030504030204" pitchFamily="34" charset="0"/>
              </a:rPr>
              <a:t>2 minutes</a:t>
            </a:r>
          </a:p>
        </p:txBody>
      </p:sp>
    </p:spTree>
    <p:controls>
      <mc:AlternateContent xmlns:mc="http://schemas.openxmlformats.org/markup-compatibility/2006">
        <mc:Choice xmlns:v="urn:schemas-microsoft-com:vml" Requires="v">
          <p:control spid="1113" r:id="rId2" imgW="3565440" imgH="2027160"/>
        </mc:Choice>
        <mc:Fallback>
          <p:control r:id="rId2" imgW="3565440" imgH="2027160">
            <p:pic>
              <p:nvPicPr>
                <p:cNvPr id="4" name="ShockwaveFlash1"/>
                <p:cNvPicPr preferRelativeResize="0">
                  <a:picLocks noChangeArrowheads="1" noChangeShapeType="1"/>
                </p:cNvPicPr>
                <p:nvPr/>
              </p:nvPicPr>
              <p:blipFill>
                <a:blip r:embed="rId6"/>
                <a:srcRect/>
                <a:stretch>
                  <a:fillRect/>
                </a:stretch>
              </p:blipFill>
              <p:spPr bwMode="auto">
                <a:xfrm>
                  <a:off x="8056563" y="3879850"/>
                  <a:ext cx="3565525" cy="20272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494010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a:srcRect l="32143" t="15510" r="27409" b="18410"/>
          <a:stretch/>
        </p:blipFill>
        <p:spPr>
          <a:xfrm>
            <a:off x="461801" y="199623"/>
            <a:ext cx="6961665" cy="6397335"/>
          </a:xfrm>
          <a:prstGeom prst="rect">
            <a:avLst/>
          </a:prstGeom>
        </p:spPr>
      </p:pic>
      <p:sp>
        <p:nvSpPr>
          <p:cNvPr id="3" name="TextBox 2"/>
          <p:cNvSpPr txBox="1"/>
          <p:nvPr/>
        </p:nvSpPr>
        <p:spPr>
          <a:xfrm>
            <a:off x="8505645" y="431321"/>
            <a:ext cx="2415397" cy="523220"/>
          </a:xfrm>
          <a:prstGeom prst="rect">
            <a:avLst/>
          </a:prstGeom>
          <a:noFill/>
          <a:ln>
            <a:solidFill>
              <a:srgbClr val="FF0000"/>
            </a:solidFill>
          </a:ln>
        </p:spPr>
        <p:txBody>
          <a:bodyPr wrap="square" rtlCol="0">
            <a:spAutoFit/>
          </a:bodyPr>
          <a:lstStyle/>
          <a:p>
            <a:pPr algn="ctr"/>
            <a:r>
              <a:rPr lang="en-GB" sz="2800" dirty="0">
                <a:solidFill>
                  <a:srgbClr val="FF0000"/>
                </a:solidFill>
                <a:latin typeface="Arial Rounded MT Bold" panose="020F0704030504030204" pitchFamily="34" charset="0"/>
              </a:rPr>
              <a:t>1 minute</a:t>
            </a:r>
          </a:p>
        </p:txBody>
      </p:sp>
    </p:spTree>
    <p:controls>
      <mc:AlternateContent xmlns:mc="http://schemas.openxmlformats.org/markup-compatibility/2006">
        <mc:Choice xmlns:v="urn:schemas-microsoft-com:vml" Requires="v">
          <p:control spid="2137" r:id="rId2" imgW="7740720" imgH="4651200"/>
        </mc:Choice>
        <mc:Fallback>
          <p:control r:id="rId2" imgW="7740720" imgH="4651200">
            <p:pic>
              <p:nvPicPr>
                <p:cNvPr id="4" name="ShockwaveFlash1"/>
                <p:cNvPicPr preferRelativeResize="0">
                  <a:picLocks noChangeArrowheads="1" noChangeShapeType="1"/>
                </p:cNvPicPr>
                <p:nvPr/>
              </p:nvPicPr>
              <p:blipFill>
                <a:blip r:embed="rId6"/>
                <a:srcRect/>
                <a:stretch>
                  <a:fillRect/>
                </a:stretch>
              </p:blipFill>
              <p:spPr bwMode="auto">
                <a:xfrm>
                  <a:off x="8056563" y="3879850"/>
                  <a:ext cx="3565525" cy="20272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975209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88304" y="1699831"/>
            <a:ext cx="4815387" cy="4860626"/>
          </a:xfrm>
          <a:prstGeom prst="rect">
            <a:avLst/>
          </a:prstGeom>
        </p:spPr>
      </p:pic>
      <p:sp>
        <p:nvSpPr>
          <p:cNvPr id="3" name="TextBox 2"/>
          <p:cNvSpPr txBox="1"/>
          <p:nvPr/>
        </p:nvSpPr>
        <p:spPr>
          <a:xfrm>
            <a:off x="2332559" y="181335"/>
            <a:ext cx="7526879" cy="1323439"/>
          </a:xfrm>
          <a:prstGeom prst="rect">
            <a:avLst/>
          </a:prstGeom>
          <a:noFill/>
          <a:ln>
            <a:solidFill>
              <a:schemeClr val="accent2">
                <a:lumMod val="75000"/>
              </a:schemeClr>
            </a:solidFill>
          </a:ln>
        </p:spPr>
        <p:txBody>
          <a:bodyPr wrap="square" rtlCol="0">
            <a:spAutoFit/>
          </a:bodyPr>
          <a:lstStyle/>
          <a:p>
            <a:pPr algn="ctr"/>
            <a:r>
              <a:rPr lang="en-GB" sz="4000" dirty="0">
                <a:latin typeface="Arial Rounded MT Bold" panose="020F0704030504030204" pitchFamily="34" charset="0"/>
              </a:rPr>
              <a:t>Why was there no settlement between 1646 and 1649? </a:t>
            </a:r>
          </a:p>
        </p:txBody>
      </p:sp>
    </p:spTree>
    <p:extLst>
      <p:ext uri="{BB962C8B-B14F-4D97-AF65-F5344CB8AC3E}">
        <p14:creationId xmlns:p14="http://schemas.microsoft.com/office/powerpoint/2010/main" val="551943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a:srcRect l="18674" t="15101" r="39380" b="17187"/>
          <a:stretch/>
        </p:blipFill>
        <p:spPr>
          <a:xfrm>
            <a:off x="547269" y="87742"/>
            <a:ext cx="8027387" cy="6509907"/>
          </a:xfrm>
          <a:prstGeom prst="rect">
            <a:avLst/>
          </a:prstGeom>
        </p:spPr>
      </p:pic>
      <p:sp>
        <p:nvSpPr>
          <p:cNvPr id="3" name="TextBox 2"/>
          <p:cNvSpPr txBox="1"/>
          <p:nvPr/>
        </p:nvSpPr>
        <p:spPr>
          <a:xfrm>
            <a:off x="8988724" y="419704"/>
            <a:ext cx="2415397" cy="523220"/>
          </a:xfrm>
          <a:prstGeom prst="rect">
            <a:avLst/>
          </a:prstGeom>
          <a:noFill/>
          <a:ln>
            <a:solidFill>
              <a:srgbClr val="FF0000"/>
            </a:solidFill>
          </a:ln>
        </p:spPr>
        <p:txBody>
          <a:bodyPr wrap="square" rtlCol="0">
            <a:spAutoFit/>
          </a:bodyPr>
          <a:lstStyle/>
          <a:p>
            <a:pPr algn="ctr"/>
            <a:r>
              <a:rPr lang="en-GB" sz="2800" dirty="0">
                <a:solidFill>
                  <a:srgbClr val="FF0000"/>
                </a:solidFill>
                <a:latin typeface="Arial Rounded MT Bold" panose="020F0704030504030204" pitchFamily="34" charset="0"/>
              </a:rPr>
              <a:t>2 minutes</a:t>
            </a:r>
          </a:p>
        </p:txBody>
      </p:sp>
    </p:spTree>
    <p:controls>
      <mc:AlternateContent xmlns:mc="http://schemas.openxmlformats.org/markup-compatibility/2006">
        <mc:Choice xmlns:v="urn:schemas-microsoft-com:vml" Requires="v">
          <p:control spid="3161" r:id="rId2" imgW="7740720" imgH="4651200"/>
        </mc:Choice>
        <mc:Fallback>
          <p:control r:id="rId2" imgW="7740720" imgH="4651200">
            <p:pic>
              <p:nvPicPr>
                <p:cNvPr id="4" name="ShockwaveFlash1"/>
                <p:cNvPicPr preferRelativeResize="0">
                  <a:picLocks noChangeArrowheads="1" noChangeShapeType="1"/>
                </p:cNvPicPr>
                <p:nvPr/>
              </p:nvPicPr>
              <p:blipFill>
                <a:blip r:embed="rId6"/>
                <a:srcRect/>
                <a:stretch>
                  <a:fillRect/>
                </a:stretch>
              </p:blipFill>
              <p:spPr bwMode="auto">
                <a:xfrm>
                  <a:off x="8626475" y="4103688"/>
                  <a:ext cx="3565525" cy="20272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41598733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49229319"/>
              </p:ext>
            </p:extLst>
          </p:nvPr>
        </p:nvGraphicFramePr>
        <p:xfrm>
          <a:off x="1035169" y="258792"/>
          <a:ext cx="10368951" cy="64525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276045" y="2501660"/>
            <a:ext cx="4502989"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400" dirty="0">
                <a:latin typeface="Arial Rounded MT Bold" panose="020F0704030504030204" pitchFamily="34" charset="0"/>
              </a:rPr>
              <a:t>Task:</a:t>
            </a:r>
          </a:p>
          <a:p>
            <a:r>
              <a:rPr lang="en-GB" sz="2400" dirty="0">
                <a:latin typeface="Arial Rounded MT Bold" panose="020F0704030504030204" pitchFamily="34" charset="0"/>
              </a:rPr>
              <a:t>Complete the diagram using as few words as possible!</a:t>
            </a:r>
          </a:p>
        </p:txBody>
      </p:sp>
      <p:sp>
        <p:nvSpPr>
          <p:cNvPr id="5" name="TextBox 4"/>
          <p:cNvSpPr txBox="1"/>
          <p:nvPr/>
        </p:nvSpPr>
        <p:spPr>
          <a:xfrm>
            <a:off x="8954219" y="471462"/>
            <a:ext cx="2415397" cy="523220"/>
          </a:xfrm>
          <a:prstGeom prst="rect">
            <a:avLst/>
          </a:prstGeom>
          <a:noFill/>
          <a:ln>
            <a:solidFill>
              <a:srgbClr val="FF0000"/>
            </a:solidFill>
          </a:ln>
        </p:spPr>
        <p:txBody>
          <a:bodyPr wrap="square" rtlCol="0">
            <a:spAutoFit/>
          </a:bodyPr>
          <a:lstStyle/>
          <a:p>
            <a:pPr algn="ctr"/>
            <a:r>
              <a:rPr lang="en-GB" sz="2800" dirty="0">
                <a:solidFill>
                  <a:srgbClr val="FF0000"/>
                </a:solidFill>
                <a:latin typeface="Arial Rounded MT Bold" panose="020F0704030504030204" pitchFamily="34" charset="0"/>
              </a:rPr>
              <a:t>4 minutes</a:t>
            </a:r>
          </a:p>
        </p:txBody>
      </p:sp>
    </p:spTree>
    <p:controls>
      <mc:AlternateContent xmlns:mc="http://schemas.openxmlformats.org/markup-compatibility/2006">
        <mc:Choice xmlns:v="urn:schemas-microsoft-com:vml" Requires="v">
          <p:control spid="4185" r:id="rId2" imgW="7740720" imgH="4651200"/>
        </mc:Choice>
        <mc:Fallback>
          <p:control r:id="rId2" imgW="7740720" imgH="4651200">
            <p:pic>
              <p:nvPicPr>
                <p:cNvPr id="2" name="ShockwaveFlash1"/>
                <p:cNvPicPr preferRelativeResize="0">
                  <a:picLocks noChangeArrowheads="1" noChangeShapeType="1"/>
                </p:cNvPicPr>
                <p:nvPr/>
              </p:nvPicPr>
              <p:blipFill>
                <a:blip r:embed="rId9"/>
                <a:srcRect/>
                <a:stretch>
                  <a:fillRect/>
                </a:stretch>
              </p:blipFill>
              <p:spPr bwMode="auto">
                <a:xfrm>
                  <a:off x="8264525" y="1584325"/>
                  <a:ext cx="3565525" cy="20272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5457159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DD2247-869B-4536-979E-9C9F48E5322D}"/>
              </a:ext>
            </a:extLst>
          </p:cNvPr>
          <p:cNvPicPr>
            <a:picLocks noChangeAspect="1"/>
          </p:cNvPicPr>
          <p:nvPr/>
        </p:nvPicPr>
        <p:blipFill rotWithShape="1">
          <a:blip r:embed="rId3"/>
          <a:srcRect l="22703" t="18584" r="19729" b="16036"/>
          <a:stretch/>
        </p:blipFill>
        <p:spPr>
          <a:xfrm>
            <a:off x="350108" y="171763"/>
            <a:ext cx="11491784" cy="6514474"/>
          </a:xfrm>
          <a:prstGeom prst="rect">
            <a:avLst/>
          </a:prstGeom>
          <a:ln>
            <a:solidFill>
              <a:schemeClr val="accent6">
                <a:lumMod val="50000"/>
              </a:schemeClr>
            </a:solidFill>
          </a:ln>
        </p:spPr>
      </p:pic>
    </p:spTree>
    <p:extLst>
      <p:ext uri="{BB962C8B-B14F-4D97-AF65-F5344CB8AC3E}">
        <p14:creationId xmlns:p14="http://schemas.microsoft.com/office/powerpoint/2010/main" val="2055525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40258" y="247135"/>
            <a:ext cx="6196707" cy="1754326"/>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GB" sz="5400" dirty="0">
                <a:latin typeface="Comic Sans MS" panose="030F0702030302020204" pitchFamily="66" charset="0"/>
              </a:rPr>
              <a:t>Religious and Political Radicals</a:t>
            </a:r>
          </a:p>
        </p:txBody>
      </p:sp>
      <p:sp>
        <p:nvSpPr>
          <p:cNvPr id="4" name="TextBox 3"/>
          <p:cNvSpPr txBox="1"/>
          <p:nvPr/>
        </p:nvSpPr>
        <p:spPr>
          <a:xfrm>
            <a:off x="187567" y="2095053"/>
            <a:ext cx="11465169"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800" dirty="0">
                <a:latin typeface="Arial Rounded MT Bold" panose="020F0704030504030204" pitchFamily="34" charset="0"/>
              </a:rPr>
              <a:t>Starter:</a:t>
            </a:r>
          </a:p>
          <a:p>
            <a:pPr marL="457200" indent="-457200">
              <a:buFont typeface="Arial" panose="020B0604020202020204" pitchFamily="34" charset="0"/>
              <a:buChar char="•"/>
            </a:pPr>
            <a:r>
              <a:rPr lang="en-GB" sz="2800" dirty="0">
                <a:latin typeface="Arial Rounded MT Bold" panose="020F0704030504030204" pitchFamily="34" charset="0"/>
              </a:rPr>
              <a:t>Take on the role of a member of one of the radical groups from SHP pages  176-177. </a:t>
            </a:r>
          </a:p>
          <a:p>
            <a:pPr marL="457200" indent="-457200">
              <a:buFont typeface="Arial" panose="020B0604020202020204" pitchFamily="34" charset="0"/>
              <a:buChar char="•"/>
            </a:pPr>
            <a:r>
              <a:rPr lang="en-GB" sz="2800" dirty="0">
                <a:latin typeface="Arial Rounded MT Bold" panose="020F0704030504030204" pitchFamily="34" charset="0"/>
              </a:rPr>
              <a:t>Be ready to explain what you believe in and why. </a:t>
            </a:r>
          </a:p>
          <a:p>
            <a:pPr marL="457200" indent="-457200">
              <a:buFont typeface="Arial" panose="020B0604020202020204" pitchFamily="34" charset="0"/>
              <a:buChar char="•"/>
            </a:pPr>
            <a:r>
              <a:rPr lang="en-GB" sz="2800" dirty="0">
                <a:latin typeface="Arial Rounded MT Bold" panose="020F0704030504030204" pitchFamily="34" charset="0"/>
              </a:rPr>
              <a:t>The sheets might also be useful.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8215" y="4528405"/>
            <a:ext cx="6663871" cy="2082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8761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015021" y="1486991"/>
            <a:ext cx="5818429" cy="3223543"/>
          </a:xfrm>
          <a:prstGeom prst="rect">
            <a:avLst/>
          </a:prstGeom>
        </p:spPr>
      </p:pic>
      <p:sp>
        <p:nvSpPr>
          <p:cNvPr id="3" name="TextBox 2"/>
          <p:cNvSpPr txBox="1"/>
          <p:nvPr/>
        </p:nvSpPr>
        <p:spPr>
          <a:xfrm>
            <a:off x="879894" y="5814199"/>
            <a:ext cx="10489721"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457200" indent="-457200">
              <a:buFont typeface="Arial" panose="020B0604020202020204" pitchFamily="34" charset="0"/>
              <a:buChar char="•"/>
            </a:pPr>
            <a:r>
              <a:rPr lang="en-GB" sz="2400" b="1" dirty="0">
                <a:latin typeface="Segoe UI" panose="020B0502040204020203" pitchFamily="34" charset="0"/>
                <a:ea typeface="Segoe UI" panose="020B0502040204020203" pitchFamily="34" charset="0"/>
                <a:cs typeface="Segoe UI" panose="020B0502040204020203" pitchFamily="34" charset="0"/>
              </a:rPr>
              <a:t>What might each person be saying?</a:t>
            </a:r>
          </a:p>
          <a:p>
            <a:pPr marL="457200" indent="-457200">
              <a:buFont typeface="Arial" panose="020B0604020202020204" pitchFamily="34" charset="0"/>
              <a:buChar char="•"/>
            </a:pPr>
            <a:r>
              <a:rPr lang="en-GB" sz="2400" b="1" dirty="0">
                <a:latin typeface="Segoe UI" panose="020B0502040204020203" pitchFamily="34" charset="0"/>
                <a:ea typeface="Segoe UI" panose="020B0502040204020203" pitchFamily="34" charset="0"/>
                <a:cs typeface="Segoe UI" panose="020B0502040204020203" pitchFamily="34" charset="0"/>
              </a:rPr>
              <a:t>What might their opponents in the Army and Parliament  be saying?</a:t>
            </a:r>
          </a:p>
        </p:txBody>
      </p:sp>
      <p:sp>
        <p:nvSpPr>
          <p:cNvPr id="4" name="Oval Callout 3"/>
          <p:cNvSpPr/>
          <p:nvPr/>
        </p:nvSpPr>
        <p:spPr>
          <a:xfrm>
            <a:off x="204157" y="3573704"/>
            <a:ext cx="3174521" cy="1480496"/>
          </a:xfrm>
          <a:prstGeom prst="wedgeEllipseCallout">
            <a:avLst>
              <a:gd name="adj1" fmla="val 61782"/>
              <a:gd name="adj2" fmla="val -1088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Callout 4"/>
          <p:cNvSpPr/>
          <p:nvPr/>
        </p:nvSpPr>
        <p:spPr>
          <a:xfrm>
            <a:off x="8002437" y="4141051"/>
            <a:ext cx="3174521" cy="1480496"/>
          </a:xfrm>
          <a:prstGeom prst="wedgeEllipseCallout">
            <a:avLst>
              <a:gd name="adj1" fmla="val -57783"/>
              <a:gd name="adj2" fmla="val -9365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Oval Callout 5"/>
          <p:cNvSpPr/>
          <p:nvPr/>
        </p:nvSpPr>
        <p:spPr>
          <a:xfrm>
            <a:off x="204158" y="158895"/>
            <a:ext cx="3174521" cy="1480496"/>
          </a:xfrm>
          <a:prstGeom prst="wedgeEllipseCallout">
            <a:avLst>
              <a:gd name="adj1" fmla="val 56891"/>
              <a:gd name="adj2" fmla="val 4735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Callout 6"/>
          <p:cNvSpPr/>
          <p:nvPr/>
        </p:nvSpPr>
        <p:spPr>
          <a:xfrm>
            <a:off x="8830573" y="1639391"/>
            <a:ext cx="3174521" cy="1480496"/>
          </a:xfrm>
          <a:prstGeom prst="wedgeEllipseCallout">
            <a:avLst>
              <a:gd name="adj1" fmla="val -58870"/>
              <a:gd name="adj2" fmla="val 5550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Callout 7"/>
          <p:cNvSpPr/>
          <p:nvPr/>
        </p:nvSpPr>
        <p:spPr>
          <a:xfrm>
            <a:off x="7511495" y="6495"/>
            <a:ext cx="3174521" cy="1480496"/>
          </a:xfrm>
          <a:prstGeom prst="wedgeEllipseCallout">
            <a:avLst>
              <a:gd name="adj1" fmla="val -42022"/>
              <a:gd name="adj2" fmla="val 7298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Callout 8"/>
          <p:cNvSpPr/>
          <p:nvPr/>
        </p:nvSpPr>
        <p:spPr>
          <a:xfrm>
            <a:off x="4054414" y="0"/>
            <a:ext cx="3174521" cy="1480496"/>
          </a:xfrm>
          <a:prstGeom prst="wedgeEllipseCallout">
            <a:avLst>
              <a:gd name="adj1" fmla="val 20478"/>
              <a:gd name="adj2" fmla="val 718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Callout 9"/>
          <p:cNvSpPr/>
          <p:nvPr/>
        </p:nvSpPr>
        <p:spPr>
          <a:xfrm>
            <a:off x="4054414" y="4279447"/>
            <a:ext cx="3174521" cy="1480496"/>
          </a:xfrm>
          <a:prstGeom prst="wedgeEllipseCallout">
            <a:avLst>
              <a:gd name="adj1" fmla="val -12131"/>
              <a:gd name="adj2" fmla="val -1099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428604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2528" y="229882"/>
            <a:ext cx="6349043" cy="156966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GB" sz="4800" dirty="0">
                <a:latin typeface="Comic Sans MS" panose="030F0702030302020204" pitchFamily="66" charset="0"/>
              </a:rPr>
              <a:t>Why was Radicalism growing at this time?</a:t>
            </a:r>
          </a:p>
        </p:txBody>
      </p:sp>
      <p:pic>
        <p:nvPicPr>
          <p:cNvPr id="3" name="Picture 2"/>
          <p:cNvPicPr>
            <a:picLocks noChangeAspect="1"/>
          </p:cNvPicPr>
          <p:nvPr/>
        </p:nvPicPr>
        <p:blipFill rotWithShape="1">
          <a:blip r:embed="rId3"/>
          <a:srcRect l="36033" t="20342" r="38375" b="23997"/>
          <a:stretch/>
        </p:blipFill>
        <p:spPr>
          <a:xfrm>
            <a:off x="6521571" y="282752"/>
            <a:ext cx="5003322" cy="6118048"/>
          </a:xfrm>
          <a:prstGeom prst="rect">
            <a:avLst/>
          </a:prstGeom>
        </p:spPr>
      </p:pic>
      <p:sp>
        <p:nvSpPr>
          <p:cNvPr id="4" name="TextBox 3"/>
          <p:cNvSpPr txBox="1"/>
          <p:nvPr/>
        </p:nvSpPr>
        <p:spPr>
          <a:xfrm>
            <a:off x="1319841" y="2122099"/>
            <a:ext cx="4054415" cy="31700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4000" dirty="0">
                <a:latin typeface="Arial Rounded MT Bold" panose="020F0704030504030204" pitchFamily="34" charset="0"/>
              </a:rPr>
              <a:t>Task:</a:t>
            </a:r>
          </a:p>
          <a:p>
            <a:r>
              <a:rPr lang="en-GB" sz="4000" dirty="0">
                <a:latin typeface="Arial Rounded MT Bold" panose="020F0704030504030204" pitchFamily="34" charset="0"/>
              </a:rPr>
              <a:t>Study page 117 from Anderson and complete the worksheet</a:t>
            </a:r>
            <a:r>
              <a:rPr lang="en-GB" dirty="0"/>
              <a:t>.</a:t>
            </a:r>
          </a:p>
        </p:txBody>
      </p:sp>
      <p:sp>
        <p:nvSpPr>
          <p:cNvPr id="5" name="TextBox 4">
            <a:extLst>
              <a:ext uri="{FF2B5EF4-FFF2-40B4-BE49-F238E27FC236}">
                <a16:creationId xmlns:a16="http://schemas.microsoft.com/office/drawing/2014/main" id="{1D4D3296-9DAA-460C-A744-65625F718DD2}"/>
              </a:ext>
            </a:extLst>
          </p:cNvPr>
          <p:cNvSpPr txBox="1"/>
          <p:nvPr/>
        </p:nvSpPr>
        <p:spPr>
          <a:xfrm>
            <a:off x="667107" y="5520122"/>
            <a:ext cx="5202621" cy="110799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6600" dirty="0">
                <a:solidFill>
                  <a:srgbClr val="C00000"/>
                </a:solidFill>
                <a:latin typeface="Arial Rounded MT Bold" panose="020F0704030504030204" pitchFamily="34" charset="0"/>
              </a:rPr>
              <a:t>10 Minutes!</a:t>
            </a:r>
          </a:p>
        </p:txBody>
      </p:sp>
    </p:spTree>
    <p:extLst>
      <p:ext uri="{BB962C8B-B14F-4D97-AF65-F5344CB8AC3E}">
        <p14:creationId xmlns:p14="http://schemas.microsoft.com/office/powerpoint/2010/main" val="286643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6121" y="274679"/>
            <a:ext cx="10685252" cy="378565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GB" sz="2400" dirty="0">
                <a:latin typeface="Arial Rounded MT Bold" panose="020F0704030504030204" pitchFamily="34" charset="0"/>
              </a:rPr>
              <a:t>Although the radicals never constituted more than a tiny minority of the population, they were quite sufficient to frighten those who believed that social harmony and their own social position depended on the restoration of authority in Church and State. When Parliamentary victory and the desire for a rapid peace strengthened influence of the conservatives on the parliamentary committees, they determined to use their position to ensure that the search of peace include the destruction of radical influence.</a:t>
            </a:r>
          </a:p>
          <a:p>
            <a:endParaRPr lang="en-GB" sz="2400" dirty="0">
              <a:latin typeface="Arial Rounded MT Bold" panose="020F0704030504030204" pitchFamily="34" charset="0"/>
            </a:endParaRPr>
          </a:p>
          <a:p>
            <a:r>
              <a:rPr lang="en-GB" sz="2400" dirty="0">
                <a:latin typeface="Arial Rounded MT Bold" panose="020F0704030504030204" pitchFamily="34" charset="0"/>
              </a:rPr>
              <a:t>Anderson page 123</a:t>
            </a:r>
          </a:p>
        </p:txBody>
      </p:sp>
      <p:sp>
        <p:nvSpPr>
          <p:cNvPr id="3" name="Rectangle 2"/>
          <p:cNvSpPr/>
          <p:nvPr/>
        </p:nvSpPr>
        <p:spPr>
          <a:xfrm>
            <a:off x="736121" y="4657158"/>
            <a:ext cx="10685252" cy="15696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400" dirty="0">
                <a:latin typeface="Arial Rounded MT Bold" panose="020F0704030504030204" pitchFamily="34" charset="0"/>
              </a:rPr>
              <a:t>For many conservative parliamentarians, [radicals] constituted a new and disturbing threat to their vision of reformed monarchy and Church.</a:t>
            </a:r>
          </a:p>
          <a:p>
            <a:endParaRPr lang="en-GB" sz="2400" dirty="0">
              <a:latin typeface="Arial Rounded MT Bold" panose="020F0704030504030204" pitchFamily="34" charset="0"/>
            </a:endParaRPr>
          </a:p>
          <a:p>
            <a:r>
              <a:rPr lang="en-GB" sz="2400" dirty="0">
                <a:latin typeface="Arial Rounded MT Bold" panose="020F0704030504030204" pitchFamily="34" charset="0"/>
              </a:rPr>
              <a:t>Anderson page 119</a:t>
            </a:r>
          </a:p>
        </p:txBody>
      </p:sp>
    </p:spTree>
    <p:extLst>
      <p:ext uri="{BB962C8B-B14F-4D97-AF65-F5344CB8AC3E}">
        <p14:creationId xmlns:p14="http://schemas.microsoft.com/office/powerpoint/2010/main" val="3446933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ts2.mm.bing.net/th?id=JN.V2Qvo8jDCzU07F%2fmf3Ak4w&amp;pid=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074" y="238707"/>
            <a:ext cx="3091584" cy="50406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4073" y="5665186"/>
            <a:ext cx="3091585" cy="9541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GB" sz="2800" dirty="0">
                <a:latin typeface="Comic Sans MS" panose="030F0702030302020204" pitchFamily="66" charset="0"/>
              </a:rPr>
              <a:t>Religious and Political Radicals</a:t>
            </a:r>
          </a:p>
        </p:txBody>
      </p:sp>
      <p:sp>
        <p:nvSpPr>
          <p:cNvPr id="4" name="TextBox 3"/>
          <p:cNvSpPr txBox="1"/>
          <p:nvPr/>
        </p:nvSpPr>
        <p:spPr>
          <a:xfrm>
            <a:off x="3648125" y="531291"/>
            <a:ext cx="8352268"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buAutoNum type="arabicPeriod"/>
            </a:pPr>
            <a:r>
              <a:rPr lang="en-GB" sz="3200" dirty="0">
                <a:latin typeface="Comic Sans MS" panose="030F0702030302020204" pitchFamily="66" charset="0"/>
              </a:rPr>
              <a:t>Briefly summarise the aims and beliefs of the main radical groups.</a:t>
            </a:r>
          </a:p>
          <a:p>
            <a:pPr marL="342900" indent="-342900">
              <a:buAutoNum type="arabicPeriod"/>
            </a:pPr>
            <a:r>
              <a:rPr lang="en-GB" sz="3200" dirty="0">
                <a:latin typeface="Comic Sans MS" panose="030F0702030302020204" pitchFamily="66" charset="0"/>
              </a:rPr>
              <a:t>Why were the Levellers especially strong in the Army rank and file?</a:t>
            </a:r>
          </a:p>
          <a:p>
            <a:pPr marL="342900" indent="-342900">
              <a:buAutoNum type="arabicPeriod"/>
            </a:pPr>
            <a:r>
              <a:rPr lang="en-GB" sz="3200" dirty="0">
                <a:latin typeface="Comic Sans MS" panose="030F0702030302020204" pitchFamily="66" charset="0"/>
              </a:rPr>
              <a:t>Be ready to explain how these groups might make some in Parliament prepared to settle with the King on any terms.</a:t>
            </a:r>
          </a:p>
        </p:txBody>
      </p:sp>
      <p:sp>
        <p:nvSpPr>
          <p:cNvPr id="5" name="TextBox 4"/>
          <p:cNvSpPr txBox="1"/>
          <p:nvPr/>
        </p:nvSpPr>
        <p:spPr>
          <a:xfrm>
            <a:off x="3956594" y="4500956"/>
            <a:ext cx="7735329" cy="95410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indent="-285750">
              <a:buFont typeface="Arial" panose="020B0604020202020204" pitchFamily="34" charset="0"/>
              <a:buChar char="•"/>
            </a:pPr>
            <a:r>
              <a:rPr lang="en-GB" sz="2800" dirty="0">
                <a:latin typeface="Comic Sans MS" panose="030F0702030302020204" pitchFamily="66" charset="0"/>
              </a:rPr>
              <a:t>The Coming of the Civil War pages 123-125</a:t>
            </a:r>
          </a:p>
          <a:p>
            <a:pPr marL="285750" indent="-285750">
              <a:buFont typeface="Arial" panose="020B0604020202020204" pitchFamily="34" charset="0"/>
              <a:buChar char="•"/>
            </a:pPr>
            <a:r>
              <a:rPr lang="en-GB" sz="2800" dirty="0">
                <a:latin typeface="Comic Sans MS" panose="030F0702030302020204" pitchFamily="66" charset="0"/>
              </a:rPr>
              <a:t>Farr pages 20-23</a:t>
            </a:r>
          </a:p>
        </p:txBody>
      </p:sp>
    </p:spTree>
    <p:extLst>
      <p:ext uri="{BB962C8B-B14F-4D97-AF65-F5344CB8AC3E}">
        <p14:creationId xmlns:p14="http://schemas.microsoft.com/office/powerpoint/2010/main" val="963816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0258" y="247135"/>
            <a:ext cx="6196707" cy="1754326"/>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GB" sz="5400" dirty="0">
                <a:latin typeface="Comic Sans MS" panose="030F0702030302020204" pitchFamily="66" charset="0"/>
              </a:rPr>
              <a:t>Religious and Political Radicals</a:t>
            </a:r>
          </a:p>
        </p:txBody>
      </p:sp>
      <p:sp>
        <p:nvSpPr>
          <p:cNvPr id="3" name="TextBox 2"/>
          <p:cNvSpPr txBox="1"/>
          <p:nvPr/>
        </p:nvSpPr>
        <p:spPr>
          <a:xfrm>
            <a:off x="293298" y="2501660"/>
            <a:ext cx="11283351" cy="258532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400" dirty="0">
                <a:latin typeface="Arial Rounded MT Bold" panose="020F0704030504030204" pitchFamily="34" charset="0"/>
              </a:rPr>
              <a:t>Source practice:</a:t>
            </a:r>
          </a:p>
          <a:p>
            <a:pPr marL="342900" indent="-342900">
              <a:buAutoNum type="arabicPeriod"/>
            </a:pPr>
            <a:r>
              <a:rPr lang="en-GB" sz="2400" dirty="0">
                <a:latin typeface="Arial Rounded MT Bold" panose="020F0704030504030204" pitchFamily="34" charset="0"/>
              </a:rPr>
              <a:t>Study sources </a:t>
            </a:r>
            <a:r>
              <a:rPr lang="en-GB" sz="2400" dirty="0">
                <a:solidFill>
                  <a:srgbClr val="FF0000"/>
                </a:solidFill>
                <a:latin typeface="Arial Rounded MT Bold" panose="020F0704030504030204" pitchFamily="34" charset="0"/>
              </a:rPr>
              <a:t>B, C </a:t>
            </a:r>
            <a:r>
              <a:rPr lang="en-GB" sz="2400" dirty="0">
                <a:latin typeface="Arial Rounded MT Bold" panose="020F0704030504030204" pitchFamily="34" charset="0"/>
              </a:rPr>
              <a:t>and </a:t>
            </a:r>
            <a:r>
              <a:rPr lang="en-GB" sz="2400" dirty="0">
                <a:solidFill>
                  <a:srgbClr val="FF0000"/>
                </a:solidFill>
                <a:latin typeface="Arial Rounded MT Bold" panose="020F0704030504030204" pitchFamily="34" charset="0"/>
              </a:rPr>
              <a:t>E section b</a:t>
            </a:r>
            <a:r>
              <a:rPr lang="en-GB" sz="2400" dirty="0">
                <a:latin typeface="Arial Rounded MT Bold" panose="020F0704030504030204" pitchFamily="34" charset="0"/>
              </a:rPr>
              <a:t>, all of which came from members of various radical groups. Identify the views and opinions expressed-what do they believe and WHY?</a:t>
            </a:r>
          </a:p>
          <a:p>
            <a:pPr marL="342900" indent="-342900">
              <a:buAutoNum type="arabicPeriod"/>
            </a:pPr>
            <a:r>
              <a:rPr lang="en-GB" sz="2400" dirty="0">
                <a:latin typeface="Arial Rounded MT Bold" panose="020F0704030504030204" pitchFamily="34" charset="0"/>
              </a:rPr>
              <a:t>Study sources </a:t>
            </a:r>
            <a:r>
              <a:rPr lang="en-GB" sz="2400" dirty="0">
                <a:solidFill>
                  <a:srgbClr val="FF0000"/>
                </a:solidFill>
                <a:latin typeface="Arial Rounded MT Bold" panose="020F0704030504030204" pitchFamily="34" charset="0"/>
              </a:rPr>
              <a:t>A and E section a</a:t>
            </a:r>
            <a:r>
              <a:rPr lang="en-GB" sz="2400" dirty="0">
                <a:latin typeface="Arial Rounded MT Bold" panose="020F0704030504030204" pitchFamily="34" charset="0"/>
              </a:rPr>
              <a:t>. What can we learn about radical groups from these sources?</a:t>
            </a:r>
          </a:p>
          <a:p>
            <a:pPr marL="342900" indent="-342900">
              <a:buAutoNum type="arabicPeriod"/>
            </a:pPr>
            <a:endParaRPr lang="en-GB" dirty="0"/>
          </a:p>
        </p:txBody>
      </p:sp>
    </p:spTree>
    <p:extLst>
      <p:ext uri="{BB962C8B-B14F-4D97-AF65-F5344CB8AC3E}">
        <p14:creationId xmlns:p14="http://schemas.microsoft.com/office/powerpoint/2010/main" val="487969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9043A5-55E6-4F04-B241-37328E1BF5CC}"/>
              </a:ext>
            </a:extLst>
          </p:cNvPr>
          <p:cNvPicPr>
            <a:picLocks noChangeAspect="1"/>
          </p:cNvPicPr>
          <p:nvPr/>
        </p:nvPicPr>
        <p:blipFill>
          <a:blip r:embed="rId3"/>
          <a:stretch>
            <a:fillRect/>
          </a:stretch>
        </p:blipFill>
        <p:spPr>
          <a:xfrm>
            <a:off x="374585" y="559835"/>
            <a:ext cx="11640624" cy="5430417"/>
          </a:xfrm>
          <a:prstGeom prst="rect">
            <a:avLst/>
          </a:prstGeom>
        </p:spPr>
      </p:pic>
    </p:spTree>
    <p:extLst>
      <p:ext uri="{BB962C8B-B14F-4D97-AF65-F5344CB8AC3E}">
        <p14:creationId xmlns:p14="http://schemas.microsoft.com/office/powerpoint/2010/main" val="2345436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1684" y="2907746"/>
            <a:ext cx="6681989" cy="120032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3600" dirty="0">
                <a:latin typeface="Comic Sans MS" panose="030F0702030302020204" pitchFamily="66" charset="0"/>
              </a:rPr>
              <a:t>No settlement between 1646 and 1649-who was to blame? </a:t>
            </a:r>
          </a:p>
        </p:txBody>
      </p:sp>
      <p:sp>
        <p:nvSpPr>
          <p:cNvPr id="4" name="TextBox 3"/>
          <p:cNvSpPr txBox="1"/>
          <p:nvPr/>
        </p:nvSpPr>
        <p:spPr>
          <a:xfrm>
            <a:off x="1441362" y="1803881"/>
            <a:ext cx="2433034"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200" dirty="0">
                <a:latin typeface="Comic Sans MS" panose="030F0702030302020204" pitchFamily="66" charset="0"/>
              </a:rPr>
              <a:t>A. The King</a:t>
            </a:r>
          </a:p>
        </p:txBody>
      </p:sp>
      <p:sp>
        <p:nvSpPr>
          <p:cNvPr id="5" name="TextBox 4"/>
          <p:cNvSpPr txBox="1"/>
          <p:nvPr/>
        </p:nvSpPr>
        <p:spPr>
          <a:xfrm>
            <a:off x="8680360" y="5722232"/>
            <a:ext cx="2745346"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3200" dirty="0">
                <a:latin typeface="Comic Sans MS" panose="030F0702030302020204" pitchFamily="66" charset="0"/>
              </a:rPr>
              <a:t>Rank and File</a:t>
            </a:r>
          </a:p>
        </p:txBody>
      </p:sp>
      <p:sp>
        <p:nvSpPr>
          <p:cNvPr id="6" name="TextBox 5"/>
          <p:cNvSpPr txBox="1"/>
          <p:nvPr/>
        </p:nvSpPr>
        <p:spPr>
          <a:xfrm>
            <a:off x="6478073" y="5730821"/>
            <a:ext cx="1931831"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3200" dirty="0">
                <a:latin typeface="Comic Sans MS" panose="030F0702030302020204" pitchFamily="66" charset="0"/>
              </a:rPr>
              <a:t>Officers</a:t>
            </a:r>
          </a:p>
        </p:txBody>
      </p:sp>
      <p:sp>
        <p:nvSpPr>
          <p:cNvPr id="7" name="TextBox 6"/>
          <p:cNvSpPr txBox="1"/>
          <p:nvPr/>
        </p:nvSpPr>
        <p:spPr>
          <a:xfrm>
            <a:off x="3316310" y="5740237"/>
            <a:ext cx="2891307"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3200" dirty="0">
                <a:latin typeface="Comic Sans MS" panose="030F0702030302020204" pitchFamily="66" charset="0"/>
              </a:rPr>
              <a:t>Presbyterians</a:t>
            </a:r>
          </a:p>
        </p:txBody>
      </p:sp>
      <p:sp>
        <p:nvSpPr>
          <p:cNvPr id="8" name="TextBox 7"/>
          <p:cNvSpPr txBox="1"/>
          <p:nvPr/>
        </p:nvSpPr>
        <p:spPr>
          <a:xfrm>
            <a:off x="139522" y="5730822"/>
            <a:ext cx="2906332"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3200" dirty="0">
                <a:latin typeface="Comic Sans MS" panose="030F0702030302020204" pitchFamily="66" charset="0"/>
              </a:rPr>
              <a:t>Independents</a:t>
            </a:r>
          </a:p>
        </p:txBody>
      </p:sp>
      <p:sp>
        <p:nvSpPr>
          <p:cNvPr id="9" name="TextBox 8"/>
          <p:cNvSpPr txBox="1"/>
          <p:nvPr/>
        </p:nvSpPr>
        <p:spPr>
          <a:xfrm>
            <a:off x="4076779" y="1071277"/>
            <a:ext cx="3463186"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3200" dirty="0">
                <a:latin typeface="Comic Sans MS" panose="030F0702030302020204" pitchFamily="66" charset="0"/>
              </a:rPr>
              <a:t>E. The Scots</a:t>
            </a:r>
          </a:p>
        </p:txBody>
      </p:sp>
      <p:sp>
        <p:nvSpPr>
          <p:cNvPr id="10" name="TextBox 9"/>
          <p:cNvSpPr txBox="1"/>
          <p:nvPr/>
        </p:nvSpPr>
        <p:spPr>
          <a:xfrm>
            <a:off x="7441842" y="1792868"/>
            <a:ext cx="3651728" cy="58477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GB" sz="3200" dirty="0">
                <a:latin typeface="Comic Sans MS" panose="030F0702030302020204" pitchFamily="66" charset="0"/>
              </a:rPr>
              <a:t>D. The Levellers</a:t>
            </a:r>
          </a:p>
        </p:txBody>
      </p:sp>
      <p:sp>
        <p:nvSpPr>
          <p:cNvPr id="11" name="TextBox 10"/>
          <p:cNvSpPr txBox="1"/>
          <p:nvPr/>
        </p:nvSpPr>
        <p:spPr>
          <a:xfrm>
            <a:off x="7441842" y="4635647"/>
            <a:ext cx="2910625"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3200" dirty="0">
                <a:latin typeface="Comic Sans MS" panose="030F0702030302020204" pitchFamily="66" charset="0"/>
              </a:rPr>
              <a:t>C. The  Army</a:t>
            </a:r>
          </a:p>
        </p:txBody>
      </p:sp>
      <p:sp>
        <p:nvSpPr>
          <p:cNvPr id="12" name="TextBox 11"/>
          <p:cNvSpPr txBox="1"/>
          <p:nvPr/>
        </p:nvSpPr>
        <p:spPr>
          <a:xfrm>
            <a:off x="1592688" y="4618474"/>
            <a:ext cx="2698447"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3200" dirty="0">
                <a:latin typeface="Comic Sans MS" panose="030F0702030302020204" pitchFamily="66" charset="0"/>
              </a:rPr>
              <a:t>B. Parliament</a:t>
            </a:r>
          </a:p>
        </p:txBody>
      </p:sp>
      <p:cxnSp>
        <p:nvCxnSpPr>
          <p:cNvPr id="16" name="Straight Connector 15"/>
          <p:cNvCxnSpPr>
            <a:endCxn id="4" idx="2"/>
          </p:cNvCxnSpPr>
          <p:nvPr/>
        </p:nvCxnSpPr>
        <p:spPr>
          <a:xfrm flipH="1" flipV="1">
            <a:off x="2657879" y="2388656"/>
            <a:ext cx="658432" cy="519091"/>
          </a:xfrm>
          <a:prstGeom prst="line">
            <a:avLst/>
          </a:prstGeom>
          <a:ln w="38100"/>
        </p:spPr>
        <p:style>
          <a:lnRef idx="3">
            <a:schemeClr val="dk1"/>
          </a:lnRef>
          <a:fillRef idx="0">
            <a:schemeClr val="dk1"/>
          </a:fillRef>
          <a:effectRef idx="2">
            <a:schemeClr val="dk1"/>
          </a:effectRef>
          <a:fontRef idx="minor">
            <a:schemeClr val="tx1"/>
          </a:fontRef>
        </p:style>
      </p:cxnSp>
      <p:cxnSp>
        <p:nvCxnSpPr>
          <p:cNvPr id="17" name="Straight Connector 16"/>
          <p:cNvCxnSpPr>
            <a:endCxn id="10" idx="2"/>
          </p:cNvCxnSpPr>
          <p:nvPr/>
        </p:nvCxnSpPr>
        <p:spPr>
          <a:xfrm flipV="1">
            <a:off x="8409904" y="2377643"/>
            <a:ext cx="857802" cy="519091"/>
          </a:xfrm>
          <a:prstGeom prst="line">
            <a:avLst/>
          </a:prstGeom>
          <a:ln w="38100"/>
        </p:spPr>
        <p:style>
          <a:lnRef idx="3">
            <a:schemeClr val="dk1"/>
          </a:lnRef>
          <a:fillRef idx="0">
            <a:schemeClr val="dk1"/>
          </a:fillRef>
          <a:effectRef idx="2">
            <a:schemeClr val="dk1"/>
          </a:effectRef>
          <a:fontRef idx="minor">
            <a:schemeClr val="tx1"/>
          </a:fontRef>
        </p:style>
      </p:cxnSp>
      <p:cxnSp>
        <p:nvCxnSpPr>
          <p:cNvPr id="21" name="Straight Connector 20"/>
          <p:cNvCxnSpPr/>
          <p:nvPr/>
        </p:nvCxnSpPr>
        <p:spPr>
          <a:xfrm flipH="1" flipV="1">
            <a:off x="8174865" y="4099384"/>
            <a:ext cx="407830" cy="519090"/>
          </a:xfrm>
          <a:prstGeom prst="line">
            <a:avLst/>
          </a:prstGeom>
          <a:ln w="38100"/>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flipV="1">
            <a:off x="3045854" y="4128399"/>
            <a:ext cx="317679" cy="498662"/>
          </a:xfrm>
          <a:prstGeom prst="line">
            <a:avLst/>
          </a:prstGeom>
          <a:ln w="38100"/>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flipV="1">
            <a:off x="1441361" y="5220422"/>
            <a:ext cx="1467118" cy="521233"/>
          </a:xfrm>
          <a:prstGeom prst="line">
            <a:avLst/>
          </a:prstGeom>
          <a:ln w="38100"/>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flipV="1">
            <a:off x="7415549" y="5237595"/>
            <a:ext cx="963231" cy="490055"/>
          </a:xfrm>
          <a:prstGeom prst="line">
            <a:avLst/>
          </a:prstGeom>
          <a:ln w="38100"/>
        </p:spPr>
        <p:style>
          <a:lnRef idx="3">
            <a:schemeClr val="dk1"/>
          </a:lnRef>
          <a:fillRef idx="0">
            <a:schemeClr val="dk1"/>
          </a:fillRef>
          <a:effectRef idx="2">
            <a:schemeClr val="dk1"/>
          </a:effectRef>
          <a:fontRef idx="minor">
            <a:schemeClr val="tx1"/>
          </a:fontRef>
        </p:style>
      </p:cxnSp>
      <p:cxnSp>
        <p:nvCxnSpPr>
          <p:cNvPr id="28" name="Straight Connector 27"/>
          <p:cNvCxnSpPr/>
          <p:nvPr/>
        </p:nvCxnSpPr>
        <p:spPr>
          <a:xfrm flipH="1" flipV="1">
            <a:off x="3347433" y="5237595"/>
            <a:ext cx="1438141" cy="472903"/>
          </a:xfrm>
          <a:prstGeom prst="line">
            <a:avLst/>
          </a:prstGeom>
          <a:ln w="38100"/>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flipH="1" flipV="1">
            <a:off x="8743145" y="5250162"/>
            <a:ext cx="1043188" cy="490075"/>
          </a:xfrm>
          <a:prstGeom prst="line">
            <a:avLst/>
          </a:prstGeom>
          <a:ln w="38100"/>
        </p:spPr>
        <p:style>
          <a:lnRef idx="3">
            <a:schemeClr val="dk1"/>
          </a:lnRef>
          <a:fillRef idx="0">
            <a:schemeClr val="dk1"/>
          </a:fillRef>
          <a:effectRef idx="2">
            <a:schemeClr val="dk1"/>
          </a:effectRef>
          <a:fontRef idx="minor">
            <a:schemeClr val="tx1"/>
          </a:fontRef>
        </p:style>
      </p:cxnSp>
      <p:cxnSp>
        <p:nvCxnSpPr>
          <p:cNvPr id="34" name="Straight Connector 33"/>
          <p:cNvCxnSpPr/>
          <p:nvPr/>
        </p:nvCxnSpPr>
        <p:spPr>
          <a:xfrm flipH="1" flipV="1">
            <a:off x="5808372" y="1685792"/>
            <a:ext cx="16098" cy="1221954"/>
          </a:xfrm>
          <a:prstGeom prst="line">
            <a:avLst/>
          </a:prstGeom>
          <a:ln w="38100"/>
        </p:spPr>
        <p:style>
          <a:lnRef idx="3">
            <a:schemeClr val="dk1"/>
          </a:lnRef>
          <a:fillRef idx="0">
            <a:schemeClr val="dk1"/>
          </a:fillRef>
          <a:effectRef idx="2">
            <a:schemeClr val="dk1"/>
          </a:effectRef>
          <a:fontRef idx="minor">
            <a:schemeClr val="tx1"/>
          </a:fontRef>
        </p:style>
      </p:cxnSp>
      <p:sp>
        <p:nvSpPr>
          <p:cNvPr id="2" name="Rectangle 1"/>
          <p:cNvSpPr/>
          <p:nvPr/>
        </p:nvSpPr>
        <p:spPr>
          <a:xfrm>
            <a:off x="2495008" y="125274"/>
            <a:ext cx="6925117"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GB" sz="3600" dirty="0">
                <a:latin typeface="Arial Rounded MT Bold" panose="020F0704030504030204" pitchFamily="34" charset="0"/>
              </a:rPr>
              <a:t>SHP book pages p172 -185</a:t>
            </a:r>
          </a:p>
        </p:txBody>
      </p:sp>
    </p:spTree>
    <p:extLst>
      <p:ext uri="{BB962C8B-B14F-4D97-AF65-F5344CB8AC3E}">
        <p14:creationId xmlns:p14="http://schemas.microsoft.com/office/powerpoint/2010/main" val="32416316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C9DA7A-110F-48CD-A2A1-F4FF3E409B85}"/>
              </a:ext>
            </a:extLst>
          </p:cNvPr>
          <p:cNvPicPr>
            <a:picLocks noChangeAspect="1"/>
          </p:cNvPicPr>
          <p:nvPr/>
        </p:nvPicPr>
        <p:blipFill>
          <a:blip r:embed="rId2"/>
          <a:stretch>
            <a:fillRect/>
          </a:stretch>
        </p:blipFill>
        <p:spPr>
          <a:xfrm>
            <a:off x="454970" y="414760"/>
            <a:ext cx="11441024" cy="6116669"/>
          </a:xfrm>
          <a:prstGeom prst="rect">
            <a:avLst/>
          </a:prstGeom>
        </p:spPr>
      </p:pic>
    </p:spTree>
    <p:extLst>
      <p:ext uri="{BB962C8B-B14F-4D97-AF65-F5344CB8AC3E}">
        <p14:creationId xmlns:p14="http://schemas.microsoft.com/office/powerpoint/2010/main" val="1813905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FD990B-067C-4790-BA4F-8C8C4BE32D3D}"/>
              </a:ext>
            </a:extLst>
          </p:cNvPr>
          <p:cNvPicPr>
            <a:picLocks noChangeAspect="1"/>
          </p:cNvPicPr>
          <p:nvPr/>
        </p:nvPicPr>
        <p:blipFill>
          <a:blip r:embed="rId2"/>
          <a:stretch>
            <a:fillRect/>
          </a:stretch>
        </p:blipFill>
        <p:spPr>
          <a:xfrm>
            <a:off x="308536" y="485191"/>
            <a:ext cx="11651452" cy="4534677"/>
          </a:xfrm>
          <a:prstGeom prst="rect">
            <a:avLst/>
          </a:prstGeom>
        </p:spPr>
      </p:pic>
    </p:spTree>
    <p:extLst>
      <p:ext uri="{BB962C8B-B14F-4D97-AF65-F5344CB8AC3E}">
        <p14:creationId xmlns:p14="http://schemas.microsoft.com/office/powerpoint/2010/main" val="17331547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3192" y="1035170"/>
            <a:ext cx="9799608" cy="255454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457200" indent="-457200">
              <a:buFont typeface="Arial" panose="020B0604020202020204" pitchFamily="34" charset="0"/>
              <a:buChar char="•"/>
            </a:pPr>
            <a:r>
              <a:rPr lang="en-GB" sz="3200" dirty="0">
                <a:latin typeface="Arial Rounded MT Bold" panose="020F0704030504030204" pitchFamily="34" charset="0"/>
              </a:rPr>
              <a:t>Complete the question on the source sheet for NEXT LESSON.</a:t>
            </a:r>
          </a:p>
          <a:p>
            <a:pPr marL="457200" indent="-457200">
              <a:buFont typeface="Arial" panose="020B0604020202020204" pitchFamily="34" charset="0"/>
              <a:buChar char="•"/>
            </a:pPr>
            <a:r>
              <a:rPr lang="en-GB" sz="3200" dirty="0">
                <a:latin typeface="Arial Rounded MT Bold" panose="020F0704030504030204" pitchFamily="34" charset="0"/>
              </a:rPr>
              <a:t>Remember to use own knowledge, tone, purpose, content, origin to make a supported judgment about the VALUE of the sources!</a:t>
            </a:r>
          </a:p>
        </p:txBody>
      </p:sp>
    </p:spTree>
    <p:extLst>
      <p:ext uri="{BB962C8B-B14F-4D97-AF65-F5344CB8AC3E}">
        <p14:creationId xmlns:p14="http://schemas.microsoft.com/office/powerpoint/2010/main" val="16002512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5504" y="827028"/>
            <a:ext cx="9385538"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800" dirty="0">
                <a:latin typeface="Arial Rounded MT Bold" panose="020F0704030504030204" pitchFamily="34" charset="0"/>
              </a:rPr>
              <a:t>‘Shows a good understanding of all three sources in relation to both content and provenance and combines this with an awareness of the historical context to provide a balanced argument on their value for the particular purpose given in the question’</a:t>
            </a:r>
          </a:p>
        </p:txBody>
      </p:sp>
      <p:sp>
        <p:nvSpPr>
          <p:cNvPr id="3" name="TextBox 2"/>
          <p:cNvSpPr txBox="1"/>
          <p:nvPr/>
        </p:nvSpPr>
        <p:spPr>
          <a:xfrm>
            <a:off x="1992704" y="3726610"/>
            <a:ext cx="8471138" cy="46166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GB" sz="2400" dirty="0">
                <a:latin typeface="Comic Sans MS" panose="030F0702030302020204" pitchFamily="66" charset="0"/>
              </a:rPr>
              <a:t>Criteria for a ‘good answer’ in the A Level Mark Scheme.</a:t>
            </a:r>
          </a:p>
        </p:txBody>
      </p:sp>
    </p:spTree>
    <p:extLst>
      <p:ext uri="{BB962C8B-B14F-4D97-AF65-F5344CB8AC3E}">
        <p14:creationId xmlns:p14="http://schemas.microsoft.com/office/powerpoint/2010/main" val="2856415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9781" y="231852"/>
            <a:ext cx="11852694" cy="53245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000" b="1" dirty="0">
                <a:latin typeface="Comic Sans MS" panose="030F0702030302020204" pitchFamily="66" charset="0"/>
              </a:rPr>
              <a:t>Provenance</a:t>
            </a:r>
          </a:p>
          <a:p>
            <a:r>
              <a:rPr lang="en-GB" sz="2000" dirty="0">
                <a:latin typeface="Comic Sans MS" panose="030F0702030302020204" pitchFamily="66" charset="0"/>
              </a:rPr>
              <a:t>• it is a contemporary source from a deeply religious soldier of the New Model Army</a:t>
            </a:r>
          </a:p>
          <a:p>
            <a:r>
              <a:rPr lang="en-GB" sz="2000" dirty="0">
                <a:latin typeface="Comic Sans MS" panose="030F0702030302020204" pitchFamily="66" charset="0"/>
              </a:rPr>
              <a:t>• it is a speech made in the context of the army’s failure to negotiate with the King, which had promoted much anger among some members of the New Model Army.</a:t>
            </a:r>
          </a:p>
          <a:p>
            <a:endParaRPr lang="en-GB" sz="2000" b="1" dirty="0">
              <a:latin typeface="Comic Sans MS" panose="030F0702030302020204" pitchFamily="66" charset="0"/>
            </a:endParaRPr>
          </a:p>
          <a:p>
            <a:r>
              <a:rPr lang="en-GB" sz="2000" b="1" dirty="0">
                <a:latin typeface="Comic Sans MS" panose="030F0702030302020204" pitchFamily="66" charset="0"/>
              </a:rPr>
              <a:t>Content and argument</a:t>
            </a:r>
          </a:p>
          <a:p>
            <a:r>
              <a:rPr lang="en-GB" sz="2000" dirty="0">
                <a:latin typeface="Comic Sans MS" panose="030F0702030302020204" pitchFamily="66" charset="0"/>
              </a:rPr>
              <a:t>• it clearly suggests that by negotiating with the King, the New Model Army had departed from their commitments to God, that ‘it had been based on our wisdoms and not the word of the Lord’</a:t>
            </a:r>
          </a:p>
          <a:p>
            <a:r>
              <a:rPr lang="en-GB" sz="2000" dirty="0">
                <a:latin typeface="Comic Sans MS" panose="030F0702030302020204" pitchFamily="66" charset="0"/>
              </a:rPr>
              <a:t>• the source suggests that the New Model Army reunited around the conviction that should the opportunity present itself, then the King had to be held to account as ‘that man of blood’</a:t>
            </a:r>
          </a:p>
          <a:p>
            <a:r>
              <a:rPr lang="en-GB" sz="2000" dirty="0">
                <a:latin typeface="Comic Sans MS" panose="030F0702030302020204" pitchFamily="66" charset="0"/>
              </a:rPr>
              <a:t>• students may consider these points through reference to contextual knowledge</a:t>
            </a:r>
          </a:p>
          <a:p>
            <a:r>
              <a:rPr lang="en-GB" sz="2000" dirty="0">
                <a:latin typeface="Comic Sans MS" panose="030F0702030302020204" pitchFamily="66" charset="0"/>
              </a:rPr>
              <a:t>• some may comment that the source indicates the moral paradigm of the New Model Army allowed for regicide.</a:t>
            </a:r>
          </a:p>
          <a:p>
            <a:endParaRPr lang="en-GB" sz="2000" b="1" dirty="0">
              <a:latin typeface="Comic Sans MS" panose="030F0702030302020204" pitchFamily="66" charset="0"/>
            </a:endParaRPr>
          </a:p>
          <a:p>
            <a:r>
              <a:rPr lang="en-GB" sz="2000" b="1" dirty="0">
                <a:latin typeface="Comic Sans MS" panose="030F0702030302020204" pitchFamily="66" charset="0"/>
              </a:rPr>
              <a:t>Tone and emphasis</a:t>
            </a:r>
          </a:p>
          <a:p>
            <a:r>
              <a:rPr lang="en-GB" sz="2000" dirty="0">
                <a:latin typeface="Comic Sans MS" panose="030F0702030302020204" pitchFamily="66" charset="0"/>
              </a:rPr>
              <a:t>• the language and tone is emotional, e.g. ‘man of blood’</a:t>
            </a:r>
          </a:p>
          <a:p>
            <a:r>
              <a:rPr lang="en-GB" sz="2000" dirty="0">
                <a:latin typeface="Comic Sans MS" panose="030F0702030302020204" pitchFamily="66" charset="0"/>
              </a:rPr>
              <a:t>• there is a clear element of the justification for the extreme action to be taken against the King.</a:t>
            </a:r>
          </a:p>
        </p:txBody>
      </p:sp>
    </p:spTree>
    <p:extLst>
      <p:ext uri="{BB962C8B-B14F-4D97-AF65-F5344CB8AC3E}">
        <p14:creationId xmlns:p14="http://schemas.microsoft.com/office/powerpoint/2010/main" val="39755461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www.military-art.com/mall/images/dhm0667detai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458133"/>
            <a:ext cx="7277676" cy="495852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233573" y="5527964"/>
            <a:ext cx="3493367" cy="52322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GB" sz="2800" dirty="0">
                <a:latin typeface="Comic Sans MS" panose="030F0702030302020204" pitchFamily="66" charset="0"/>
              </a:rPr>
              <a:t>A Politicised Army</a:t>
            </a:r>
          </a:p>
        </p:txBody>
      </p:sp>
      <p:sp>
        <p:nvSpPr>
          <p:cNvPr id="2" name="Rounded Rectangular Callout 1"/>
          <p:cNvSpPr/>
          <p:nvPr/>
        </p:nvSpPr>
        <p:spPr>
          <a:xfrm>
            <a:off x="293299" y="4409348"/>
            <a:ext cx="2656935" cy="1380226"/>
          </a:xfrm>
          <a:prstGeom prst="wedgeRoundRectCallout">
            <a:avLst>
              <a:gd name="adj1" fmla="val 81115"/>
              <a:gd name="adj2" fmla="val -15408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latin typeface="Arial Rounded MT Bold" panose="020F0704030504030204" pitchFamily="34" charset="0"/>
              </a:rPr>
              <a:t>I want…</a:t>
            </a:r>
          </a:p>
        </p:txBody>
      </p:sp>
      <p:sp>
        <p:nvSpPr>
          <p:cNvPr id="5" name="Rounded Rectangular Callout 4"/>
          <p:cNvSpPr/>
          <p:nvPr/>
        </p:nvSpPr>
        <p:spPr>
          <a:xfrm>
            <a:off x="3420304" y="3719235"/>
            <a:ext cx="2656935" cy="1380226"/>
          </a:xfrm>
          <a:prstGeom prst="wedgeRoundRectCallout">
            <a:avLst>
              <a:gd name="adj1" fmla="val 64881"/>
              <a:gd name="adj2" fmla="val -8283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latin typeface="Arial Rounded MT Bold" panose="020F0704030504030204" pitchFamily="34" charset="0"/>
              </a:rPr>
              <a:t>I want…</a:t>
            </a:r>
          </a:p>
        </p:txBody>
      </p:sp>
      <p:sp>
        <p:nvSpPr>
          <p:cNvPr id="6" name="Rounded Rectangular Callout 5"/>
          <p:cNvSpPr/>
          <p:nvPr/>
        </p:nvSpPr>
        <p:spPr>
          <a:xfrm>
            <a:off x="9106620" y="4409348"/>
            <a:ext cx="2656935" cy="1380226"/>
          </a:xfrm>
          <a:prstGeom prst="wedgeRoundRectCallout">
            <a:avLst>
              <a:gd name="adj1" fmla="val -90963"/>
              <a:gd name="adj2" fmla="val -13783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latin typeface="Arial Rounded MT Bold" panose="020F0704030504030204" pitchFamily="34" charset="0"/>
              </a:rPr>
              <a:t>I want…</a:t>
            </a:r>
          </a:p>
        </p:txBody>
      </p:sp>
      <p:sp>
        <p:nvSpPr>
          <p:cNvPr id="7" name="Rounded Rectangular Callout 6"/>
          <p:cNvSpPr/>
          <p:nvPr/>
        </p:nvSpPr>
        <p:spPr>
          <a:xfrm>
            <a:off x="293299" y="1197446"/>
            <a:ext cx="2656935" cy="1380226"/>
          </a:xfrm>
          <a:prstGeom prst="wedgeRoundRectCallout">
            <a:avLst>
              <a:gd name="adj1" fmla="val 110336"/>
              <a:gd name="adj2" fmla="val -6908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latin typeface="Arial Rounded MT Bold" panose="020F0704030504030204" pitchFamily="34" charset="0"/>
              </a:rPr>
              <a:t>I want…</a:t>
            </a:r>
          </a:p>
        </p:txBody>
      </p:sp>
      <p:sp>
        <p:nvSpPr>
          <p:cNvPr id="9" name="Rounded Rectangular Callout 8"/>
          <p:cNvSpPr/>
          <p:nvPr/>
        </p:nvSpPr>
        <p:spPr>
          <a:xfrm>
            <a:off x="9330906" y="2247282"/>
            <a:ext cx="2656935" cy="1380226"/>
          </a:xfrm>
          <a:prstGeom prst="wedgeRoundRectCallout">
            <a:avLst>
              <a:gd name="adj1" fmla="val -146159"/>
              <a:gd name="adj2" fmla="val -16908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latin typeface="Arial Rounded MT Bold" panose="020F0704030504030204" pitchFamily="34" charset="0"/>
              </a:rPr>
              <a:t>I want…</a:t>
            </a:r>
          </a:p>
        </p:txBody>
      </p:sp>
      <p:sp>
        <p:nvSpPr>
          <p:cNvPr id="3" name="TextBox 2"/>
          <p:cNvSpPr txBox="1"/>
          <p:nvPr/>
        </p:nvSpPr>
        <p:spPr>
          <a:xfrm>
            <a:off x="1365850" y="6234874"/>
            <a:ext cx="9422778"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2000" dirty="0">
                <a:latin typeface="Arial Rounded MT Bold" panose="020F0704030504030204" pitchFamily="34" charset="0"/>
              </a:rPr>
              <a:t>Starter: Use your knowledge and the sheet to suggest what they’re saying</a:t>
            </a:r>
          </a:p>
        </p:txBody>
      </p:sp>
    </p:spTree>
    <p:extLst>
      <p:ext uri="{BB962C8B-B14F-4D97-AF65-F5344CB8AC3E}">
        <p14:creationId xmlns:p14="http://schemas.microsoft.com/office/powerpoint/2010/main" val="34357445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5941" y="293296"/>
            <a:ext cx="9696090" cy="707886"/>
          </a:xfrm>
          <a:prstGeom prst="rect">
            <a:avLst/>
          </a:prstGeom>
          <a:noFill/>
          <a:ln>
            <a:solidFill>
              <a:schemeClr val="accent6">
                <a:lumMod val="50000"/>
              </a:schemeClr>
            </a:solidFill>
          </a:ln>
        </p:spPr>
        <p:txBody>
          <a:bodyPr wrap="square" rtlCol="0">
            <a:spAutoFit/>
          </a:bodyPr>
          <a:lstStyle/>
          <a:p>
            <a:pPr algn="ctr"/>
            <a:r>
              <a:rPr lang="en-GB" sz="4000" dirty="0">
                <a:latin typeface="Arial Rounded MT Bold" panose="020F0704030504030204" pitchFamily="34" charset="0"/>
              </a:rPr>
              <a:t>Why did the Army become politicised?</a:t>
            </a:r>
          </a:p>
        </p:txBody>
      </p:sp>
      <p:pic>
        <p:nvPicPr>
          <p:cNvPr id="3" name="Picture 6" descr="http://www.military-art.com/mall/images/dhm0667detai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399" y="1133745"/>
            <a:ext cx="4717174" cy="32139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06107" y="4485736"/>
            <a:ext cx="9195757" cy="2185214"/>
          </a:xfrm>
          <a:prstGeom prst="rect">
            <a:avLst/>
          </a:prstGeom>
          <a:noFill/>
          <a:ln>
            <a:solidFill>
              <a:srgbClr val="FFC000"/>
            </a:solidFill>
          </a:ln>
        </p:spPr>
        <p:txBody>
          <a:bodyPr wrap="square" rtlCol="0">
            <a:spAutoFit/>
          </a:bodyPr>
          <a:lstStyle/>
          <a:p>
            <a:r>
              <a:rPr lang="en-GB" sz="2400" dirty="0">
                <a:latin typeface="Arial Rounded MT Bold" panose="020F0704030504030204" pitchFamily="34" charset="0"/>
              </a:rPr>
              <a:t>Task:</a:t>
            </a:r>
          </a:p>
          <a:p>
            <a:r>
              <a:rPr lang="en-GB" sz="2400" dirty="0">
                <a:latin typeface="Arial Rounded MT Bold" panose="020F0704030504030204" pitchFamily="34" charset="0"/>
              </a:rPr>
              <a:t>Read the extract from </a:t>
            </a:r>
            <a:r>
              <a:rPr lang="en-GB" sz="2400" dirty="0" err="1">
                <a:latin typeface="Arial Rounded MT Bold" panose="020F0704030504030204" pitchFamily="34" charset="0"/>
              </a:rPr>
              <a:t>Wheeley</a:t>
            </a:r>
            <a:r>
              <a:rPr lang="en-GB" sz="2400" dirty="0">
                <a:latin typeface="Arial Rounded MT Bold" panose="020F0704030504030204" pitchFamily="34" charset="0"/>
              </a:rPr>
              <a:t> and come up with at least THREE detailed examples of the two main factors at work:</a:t>
            </a:r>
          </a:p>
          <a:p>
            <a:pPr marL="285750" indent="-285750">
              <a:buFont typeface="Arial" panose="020B0604020202020204" pitchFamily="34" charset="0"/>
              <a:buChar char="•"/>
            </a:pPr>
            <a:r>
              <a:rPr lang="en-GB" sz="3200" dirty="0">
                <a:solidFill>
                  <a:srgbClr val="FF0000"/>
                </a:solidFill>
                <a:latin typeface="Arial Rounded MT Bold" panose="020F0704030504030204" pitchFamily="34" charset="0"/>
              </a:rPr>
              <a:t>Practical Grievances</a:t>
            </a:r>
          </a:p>
          <a:p>
            <a:pPr marL="285750" indent="-285750">
              <a:buFont typeface="Arial" panose="020B0604020202020204" pitchFamily="34" charset="0"/>
              <a:buChar char="•"/>
            </a:pPr>
            <a:r>
              <a:rPr lang="en-GB" sz="3200" dirty="0">
                <a:solidFill>
                  <a:srgbClr val="FF0000"/>
                </a:solidFill>
                <a:latin typeface="Arial Rounded MT Bold" panose="020F0704030504030204" pitchFamily="34" charset="0"/>
              </a:rPr>
              <a:t>Religious and Political Radicalism</a:t>
            </a:r>
          </a:p>
        </p:txBody>
      </p:sp>
    </p:spTree>
    <p:extLst>
      <p:ext uri="{BB962C8B-B14F-4D97-AF65-F5344CB8AC3E}">
        <p14:creationId xmlns:p14="http://schemas.microsoft.com/office/powerpoint/2010/main" val="10263192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57313" y="401494"/>
            <a:ext cx="7021901" cy="584775"/>
          </a:xfrm>
          <a:prstGeom prst="rect">
            <a:avLst/>
          </a:prstGeom>
          <a:noFill/>
          <a:ln>
            <a:solidFill>
              <a:srgbClr val="FFC000"/>
            </a:solidFill>
          </a:ln>
        </p:spPr>
        <p:txBody>
          <a:bodyPr wrap="square" rtlCol="0">
            <a:spAutoFit/>
          </a:bodyPr>
          <a:lstStyle/>
          <a:p>
            <a:pPr algn="ctr"/>
            <a:r>
              <a:rPr lang="en-GB" sz="3200" dirty="0">
                <a:solidFill>
                  <a:srgbClr val="FF0000"/>
                </a:solidFill>
                <a:latin typeface="Arial Rounded MT Bold" panose="020F0704030504030204" pitchFamily="34" charset="0"/>
              </a:rPr>
              <a:t>Religious and Political Radicalism</a:t>
            </a:r>
          </a:p>
        </p:txBody>
      </p:sp>
      <p:sp>
        <p:nvSpPr>
          <p:cNvPr id="3" name="TextBox 2"/>
          <p:cNvSpPr txBox="1"/>
          <p:nvPr/>
        </p:nvSpPr>
        <p:spPr>
          <a:xfrm>
            <a:off x="834724" y="3090481"/>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Requisitioning</a:t>
            </a:r>
          </a:p>
        </p:txBody>
      </p:sp>
      <p:sp>
        <p:nvSpPr>
          <p:cNvPr id="4" name="TextBox 3"/>
          <p:cNvSpPr txBox="1"/>
          <p:nvPr/>
        </p:nvSpPr>
        <p:spPr>
          <a:xfrm>
            <a:off x="771045" y="5812251"/>
            <a:ext cx="3416060" cy="646331"/>
          </a:xfrm>
          <a:prstGeom prst="rect">
            <a:avLst/>
          </a:prstGeom>
          <a:noFill/>
          <a:ln>
            <a:solidFill>
              <a:srgbClr val="00B050"/>
            </a:solidFill>
          </a:ln>
        </p:spPr>
        <p:txBody>
          <a:bodyPr wrap="square" rtlCol="0">
            <a:spAutoFit/>
          </a:bodyPr>
          <a:lstStyle/>
          <a:p>
            <a:pPr algn="ctr"/>
            <a:r>
              <a:rPr lang="en-GB" sz="3600" dirty="0">
                <a:latin typeface="Comic Sans MS" panose="030F0702030302020204" pitchFamily="66" charset="0"/>
              </a:rPr>
              <a:t>Providence</a:t>
            </a:r>
          </a:p>
        </p:txBody>
      </p:sp>
      <p:sp>
        <p:nvSpPr>
          <p:cNvPr id="5" name="TextBox 4"/>
          <p:cNvSpPr txBox="1"/>
          <p:nvPr/>
        </p:nvSpPr>
        <p:spPr>
          <a:xfrm>
            <a:off x="771045" y="1416494"/>
            <a:ext cx="3416060" cy="646331"/>
          </a:xfrm>
          <a:prstGeom prst="rect">
            <a:avLst/>
          </a:prstGeom>
          <a:noFill/>
          <a:ln>
            <a:solidFill>
              <a:schemeClr val="accent2"/>
            </a:solidFill>
          </a:ln>
        </p:spPr>
        <p:txBody>
          <a:bodyPr wrap="square" rtlCol="0">
            <a:spAutoFit/>
          </a:bodyPr>
          <a:lstStyle/>
          <a:p>
            <a:pPr algn="ctr"/>
            <a:r>
              <a:rPr lang="en-GB" sz="3600" dirty="0">
                <a:latin typeface="Comic Sans MS" panose="030F0702030302020204" pitchFamily="66" charset="0"/>
              </a:rPr>
              <a:t>Indemnity</a:t>
            </a:r>
          </a:p>
        </p:txBody>
      </p:sp>
      <p:sp>
        <p:nvSpPr>
          <p:cNvPr id="6" name="TextBox 5"/>
          <p:cNvSpPr txBox="1"/>
          <p:nvPr/>
        </p:nvSpPr>
        <p:spPr>
          <a:xfrm>
            <a:off x="6984521" y="4847581"/>
            <a:ext cx="3416060" cy="646331"/>
          </a:xfrm>
          <a:prstGeom prst="rect">
            <a:avLst/>
          </a:prstGeom>
          <a:noFill/>
          <a:ln>
            <a:solidFill>
              <a:schemeClr val="accent6">
                <a:lumMod val="75000"/>
              </a:schemeClr>
            </a:solidFill>
          </a:ln>
        </p:spPr>
        <p:txBody>
          <a:bodyPr wrap="square" rtlCol="0">
            <a:spAutoFit/>
          </a:bodyPr>
          <a:lstStyle/>
          <a:p>
            <a:pPr algn="ctr"/>
            <a:r>
              <a:rPr lang="en-GB" sz="3600" dirty="0">
                <a:latin typeface="Comic Sans MS" panose="030F0702030302020204" pitchFamily="66" charset="0"/>
              </a:rPr>
              <a:t>£3 Million</a:t>
            </a:r>
          </a:p>
        </p:txBody>
      </p:sp>
      <p:sp>
        <p:nvSpPr>
          <p:cNvPr id="7" name="TextBox 6"/>
          <p:cNvSpPr txBox="1"/>
          <p:nvPr/>
        </p:nvSpPr>
        <p:spPr>
          <a:xfrm>
            <a:off x="6604957" y="1416493"/>
            <a:ext cx="3416060" cy="646331"/>
          </a:xfrm>
          <a:prstGeom prst="rect">
            <a:avLst/>
          </a:prstGeom>
          <a:noFill/>
          <a:ln>
            <a:solidFill>
              <a:schemeClr val="accent4">
                <a:lumMod val="50000"/>
              </a:schemeClr>
            </a:solidFill>
          </a:ln>
        </p:spPr>
        <p:txBody>
          <a:bodyPr wrap="square" rtlCol="0">
            <a:spAutoFit/>
          </a:bodyPr>
          <a:lstStyle/>
          <a:p>
            <a:pPr algn="ctr"/>
            <a:r>
              <a:rPr lang="en-GB" sz="3600" dirty="0">
                <a:latin typeface="Comic Sans MS" panose="030F0702030302020204" pitchFamily="66" charset="0"/>
              </a:rPr>
              <a:t>Ireland</a:t>
            </a:r>
          </a:p>
        </p:txBody>
      </p:sp>
      <p:sp>
        <p:nvSpPr>
          <p:cNvPr id="8" name="TextBox 7"/>
          <p:cNvSpPr txBox="1"/>
          <p:nvPr/>
        </p:nvSpPr>
        <p:spPr>
          <a:xfrm>
            <a:off x="6044240" y="2293816"/>
            <a:ext cx="4848045" cy="646331"/>
          </a:xfrm>
          <a:prstGeom prst="rect">
            <a:avLst/>
          </a:prstGeom>
          <a:noFill/>
          <a:ln>
            <a:solidFill>
              <a:srgbClr val="7030A0"/>
            </a:solidFill>
          </a:ln>
        </p:spPr>
        <p:txBody>
          <a:bodyPr wrap="square" rtlCol="0">
            <a:spAutoFit/>
          </a:bodyPr>
          <a:lstStyle/>
          <a:p>
            <a:pPr algn="ctr"/>
            <a:r>
              <a:rPr lang="en-GB" sz="3600" dirty="0">
                <a:latin typeface="Comic Sans MS" panose="030F0702030302020204" pitchFamily="66" charset="0"/>
              </a:rPr>
              <a:t>Declaration of Dislike</a:t>
            </a:r>
          </a:p>
        </p:txBody>
      </p:sp>
      <p:sp>
        <p:nvSpPr>
          <p:cNvPr id="9" name="TextBox 8"/>
          <p:cNvSpPr txBox="1"/>
          <p:nvPr/>
        </p:nvSpPr>
        <p:spPr>
          <a:xfrm>
            <a:off x="771045" y="2269700"/>
            <a:ext cx="3416060" cy="646331"/>
          </a:xfrm>
          <a:prstGeom prst="rect">
            <a:avLst/>
          </a:prstGeom>
          <a:noFill/>
          <a:ln>
            <a:solidFill>
              <a:srgbClr val="FF0000"/>
            </a:solidFill>
          </a:ln>
        </p:spPr>
        <p:txBody>
          <a:bodyPr wrap="square" rtlCol="0">
            <a:spAutoFit/>
          </a:bodyPr>
          <a:lstStyle/>
          <a:p>
            <a:pPr algn="ctr"/>
            <a:r>
              <a:rPr lang="en-GB" sz="3600" dirty="0">
                <a:latin typeface="Comic Sans MS" panose="030F0702030302020204" pitchFamily="66" charset="0"/>
              </a:rPr>
              <a:t>Agitators</a:t>
            </a:r>
          </a:p>
        </p:txBody>
      </p:sp>
      <p:sp>
        <p:nvSpPr>
          <p:cNvPr id="10" name="TextBox 9"/>
          <p:cNvSpPr txBox="1"/>
          <p:nvPr/>
        </p:nvSpPr>
        <p:spPr>
          <a:xfrm>
            <a:off x="6984521" y="5819303"/>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Alienation</a:t>
            </a:r>
          </a:p>
        </p:txBody>
      </p:sp>
      <p:sp>
        <p:nvSpPr>
          <p:cNvPr id="11" name="TextBox 10"/>
          <p:cNvSpPr txBox="1"/>
          <p:nvPr/>
        </p:nvSpPr>
        <p:spPr>
          <a:xfrm>
            <a:off x="167823" y="3955071"/>
            <a:ext cx="4749861" cy="646331"/>
          </a:xfrm>
          <a:prstGeom prst="rect">
            <a:avLst/>
          </a:prstGeom>
          <a:noFill/>
          <a:ln>
            <a:solidFill>
              <a:srgbClr val="C00000"/>
            </a:solidFill>
          </a:ln>
        </p:spPr>
        <p:txBody>
          <a:bodyPr wrap="square" rtlCol="0">
            <a:spAutoFit/>
          </a:bodyPr>
          <a:lstStyle/>
          <a:p>
            <a:pPr algn="ctr"/>
            <a:r>
              <a:rPr lang="en-GB" sz="3600" dirty="0">
                <a:latin typeface="Comic Sans MS" panose="030F0702030302020204" pitchFamily="66" charset="0"/>
              </a:rPr>
              <a:t>Solemn Engagement</a:t>
            </a:r>
          </a:p>
        </p:txBody>
      </p:sp>
      <p:sp>
        <p:nvSpPr>
          <p:cNvPr id="12" name="TextBox 11"/>
          <p:cNvSpPr txBox="1"/>
          <p:nvPr/>
        </p:nvSpPr>
        <p:spPr>
          <a:xfrm>
            <a:off x="391901" y="4847581"/>
            <a:ext cx="4174348" cy="646331"/>
          </a:xfrm>
          <a:prstGeom prst="rect">
            <a:avLst/>
          </a:prstGeom>
          <a:noFill/>
          <a:ln>
            <a:solidFill>
              <a:schemeClr val="accent3">
                <a:lumMod val="50000"/>
              </a:schemeClr>
            </a:solidFill>
          </a:ln>
        </p:spPr>
        <p:txBody>
          <a:bodyPr wrap="square" rtlCol="0">
            <a:spAutoFit/>
          </a:bodyPr>
          <a:lstStyle/>
          <a:p>
            <a:pPr algn="ctr"/>
            <a:r>
              <a:rPr lang="en-GB" sz="3600" dirty="0">
                <a:latin typeface="Comic Sans MS" panose="030F0702030302020204" pitchFamily="66" charset="0"/>
              </a:rPr>
              <a:t>Army Declaration</a:t>
            </a:r>
          </a:p>
        </p:txBody>
      </p:sp>
      <p:sp>
        <p:nvSpPr>
          <p:cNvPr id="13" name="TextBox 12"/>
          <p:cNvSpPr txBox="1"/>
          <p:nvPr/>
        </p:nvSpPr>
        <p:spPr>
          <a:xfrm>
            <a:off x="6984521" y="3955071"/>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Grievances</a:t>
            </a:r>
          </a:p>
        </p:txBody>
      </p:sp>
      <p:sp>
        <p:nvSpPr>
          <p:cNvPr id="14" name="Rectangle 13"/>
          <p:cNvSpPr/>
          <p:nvPr/>
        </p:nvSpPr>
        <p:spPr>
          <a:xfrm>
            <a:off x="308513" y="401495"/>
            <a:ext cx="4341125" cy="58477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GB" sz="3200" dirty="0">
                <a:solidFill>
                  <a:srgbClr val="FF0000"/>
                </a:solidFill>
                <a:latin typeface="Arial Rounded MT Bold" panose="020F0704030504030204" pitchFamily="34" charset="0"/>
              </a:rPr>
              <a:t>Practical Grievances</a:t>
            </a:r>
          </a:p>
        </p:txBody>
      </p:sp>
      <p:sp>
        <p:nvSpPr>
          <p:cNvPr id="16" name="TextBox 15"/>
          <p:cNvSpPr txBox="1"/>
          <p:nvPr/>
        </p:nvSpPr>
        <p:spPr>
          <a:xfrm>
            <a:off x="6514380" y="3090480"/>
            <a:ext cx="4356341" cy="646331"/>
          </a:xfrm>
          <a:prstGeom prst="rect">
            <a:avLst/>
          </a:prstGeom>
          <a:noFill/>
          <a:ln>
            <a:solidFill>
              <a:srgbClr val="00B050"/>
            </a:solidFill>
          </a:ln>
        </p:spPr>
        <p:txBody>
          <a:bodyPr wrap="square" rtlCol="0">
            <a:spAutoFit/>
          </a:bodyPr>
          <a:lstStyle/>
          <a:p>
            <a:pPr algn="ctr"/>
            <a:r>
              <a:rPr lang="en-GB" sz="3600" dirty="0">
                <a:latin typeface="Comic Sans MS" panose="030F0702030302020204" pitchFamily="66" charset="0"/>
              </a:rPr>
              <a:t>Heads of Proposals</a:t>
            </a:r>
          </a:p>
        </p:txBody>
      </p:sp>
    </p:spTree>
    <p:extLst>
      <p:ext uri="{BB962C8B-B14F-4D97-AF65-F5344CB8AC3E}">
        <p14:creationId xmlns:p14="http://schemas.microsoft.com/office/powerpoint/2010/main" val="9425139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7E5DDE-0DE6-49D4-B5B4-280E65956490}"/>
              </a:ext>
            </a:extLst>
          </p:cNvPr>
          <p:cNvPicPr>
            <a:picLocks noChangeAspect="1"/>
          </p:cNvPicPr>
          <p:nvPr/>
        </p:nvPicPr>
        <p:blipFill rotWithShape="1">
          <a:blip r:embed="rId3"/>
          <a:srcRect t="5470" b="3590"/>
          <a:stretch/>
        </p:blipFill>
        <p:spPr>
          <a:xfrm>
            <a:off x="1310665" y="128001"/>
            <a:ext cx="9570670" cy="4895766"/>
          </a:xfrm>
          <a:prstGeom prst="rect">
            <a:avLst/>
          </a:prstGeom>
        </p:spPr>
      </p:pic>
      <p:sp>
        <p:nvSpPr>
          <p:cNvPr id="3" name="TextBox 2">
            <a:extLst>
              <a:ext uri="{FF2B5EF4-FFF2-40B4-BE49-F238E27FC236}">
                <a16:creationId xmlns:a16="http://schemas.microsoft.com/office/drawing/2014/main" id="{5CDB7F30-D378-401D-B103-3CF5DC2E997C}"/>
              </a:ext>
            </a:extLst>
          </p:cNvPr>
          <p:cNvSpPr txBox="1"/>
          <p:nvPr/>
        </p:nvSpPr>
        <p:spPr>
          <a:xfrm>
            <a:off x="2650531" y="5120425"/>
            <a:ext cx="7175640" cy="1569660"/>
          </a:xfrm>
          <a:prstGeom prst="rect">
            <a:avLst/>
          </a:prstGeom>
          <a:noFill/>
          <a:ln>
            <a:solidFill>
              <a:srgbClr val="C00000"/>
            </a:solidFill>
          </a:ln>
        </p:spPr>
        <p:txBody>
          <a:bodyPr wrap="square" rtlCol="0">
            <a:spAutoFit/>
          </a:bodyPr>
          <a:lstStyle/>
          <a:p>
            <a:r>
              <a:rPr lang="en-GB" sz="2400" dirty="0">
                <a:latin typeface="Arial Rounded MT Bold" panose="020F0704030504030204" pitchFamily="34" charset="0"/>
              </a:rPr>
              <a:t>Task: </a:t>
            </a:r>
          </a:p>
          <a:p>
            <a:pPr marL="342900" indent="-342900">
              <a:buFont typeface="Arial" panose="020B0604020202020204" pitchFamily="34" charset="0"/>
              <a:buChar char="•"/>
            </a:pPr>
            <a:r>
              <a:rPr lang="en-GB" sz="2400" dirty="0">
                <a:latin typeface="Arial Rounded MT Bold" panose="020F0704030504030204" pitchFamily="34" charset="0"/>
              </a:rPr>
              <a:t>Put each card under the correct heading with some explanation/supporting evidence. </a:t>
            </a:r>
          </a:p>
          <a:p>
            <a:pPr marL="342900" indent="-342900">
              <a:buFont typeface="Arial" panose="020B0604020202020204" pitchFamily="34" charset="0"/>
              <a:buChar char="•"/>
            </a:pPr>
            <a:r>
              <a:rPr lang="en-GB" sz="2400" dirty="0">
                <a:latin typeface="Arial Rounded MT Bold" panose="020F0704030504030204" pitchFamily="34" charset="0"/>
              </a:rPr>
              <a:t>You may need to use the books!</a:t>
            </a:r>
          </a:p>
        </p:txBody>
      </p:sp>
    </p:spTree>
    <p:extLst>
      <p:ext uri="{BB962C8B-B14F-4D97-AF65-F5344CB8AC3E}">
        <p14:creationId xmlns:p14="http://schemas.microsoft.com/office/powerpoint/2010/main" val="19327946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67041" y="34319"/>
            <a:ext cx="7021901" cy="584775"/>
          </a:xfrm>
          <a:prstGeom prst="rect">
            <a:avLst/>
          </a:prstGeom>
          <a:noFill/>
          <a:ln>
            <a:solidFill>
              <a:srgbClr val="FFC000"/>
            </a:solidFill>
          </a:ln>
        </p:spPr>
        <p:txBody>
          <a:bodyPr wrap="square" rtlCol="0">
            <a:spAutoFit/>
          </a:bodyPr>
          <a:lstStyle/>
          <a:p>
            <a:pPr algn="ctr"/>
            <a:r>
              <a:rPr lang="en-GB" sz="3200" dirty="0">
                <a:solidFill>
                  <a:srgbClr val="FF0000"/>
                </a:solidFill>
                <a:latin typeface="Arial Rounded MT Bold" panose="020F0704030504030204" pitchFamily="34" charset="0"/>
              </a:rPr>
              <a:t>Religious and Political Radicalism</a:t>
            </a:r>
          </a:p>
        </p:txBody>
      </p:sp>
      <p:sp>
        <p:nvSpPr>
          <p:cNvPr id="3" name="TextBox 2"/>
          <p:cNvSpPr txBox="1"/>
          <p:nvPr/>
        </p:nvSpPr>
        <p:spPr>
          <a:xfrm>
            <a:off x="124350" y="2638538"/>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Requisitioning</a:t>
            </a:r>
          </a:p>
        </p:txBody>
      </p:sp>
      <p:sp>
        <p:nvSpPr>
          <p:cNvPr id="4" name="TextBox 3"/>
          <p:cNvSpPr txBox="1"/>
          <p:nvPr/>
        </p:nvSpPr>
        <p:spPr>
          <a:xfrm>
            <a:off x="7089415" y="1409579"/>
            <a:ext cx="3416060" cy="646331"/>
          </a:xfrm>
          <a:prstGeom prst="rect">
            <a:avLst/>
          </a:prstGeom>
          <a:noFill/>
          <a:ln>
            <a:solidFill>
              <a:srgbClr val="00B050"/>
            </a:solidFill>
          </a:ln>
        </p:spPr>
        <p:txBody>
          <a:bodyPr wrap="square" rtlCol="0">
            <a:spAutoFit/>
          </a:bodyPr>
          <a:lstStyle/>
          <a:p>
            <a:pPr algn="ctr"/>
            <a:r>
              <a:rPr lang="en-GB" sz="3600" dirty="0">
                <a:latin typeface="Comic Sans MS" panose="030F0702030302020204" pitchFamily="66" charset="0"/>
              </a:rPr>
              <a:t>Providence</a:t>
            </a:r>
          </a:p>
        </p:txBody>
      </p:sp>
      <p:sp>
        <p:nvSpPr>
          <p:cNvPr id="5" name="TextBox 4"/>
          <p:cNvSpPr txBox="1"/>
          <p:nvPr/>
        </p:nvSpPr>
        <p:spPr>
          <a:xfrm>
            <a:off x="124350" y="784655"/>
            <a:ext cx="5226655" cy="892552"/>
          </a:xfrm>
          <a:prstGeom prst="rect">
            <a:avLst/>
          </a:prstGeom>
          <a:noFill/>
          <a:ln>
            <a:solidFill>
              <a:schemeClr val="accent2"/>
            </a:solidFill>
          </a:ln>
        </p:spPr>
        <p:txBody>
          <a:bodyPr wrap="square" rtlCol="0">
            <a:spAutoFit/>
          </a:bodyPr>
          <a:lstStyle/>
          <a:p>
            <a:pPr algn="ctr"/>
            <a:r>
              <a:rPr lang="en-GB" sz="3600" dirty="0">
                <a:latin typeface="Comic Sans MS" panose="030F0702030302020204" pitchFamily="66" charset="0"/>
              </a:rPr>
              <a:t>Indemnity</a:t>
            </a:r>
            <a:r>
              <a:rPr lang="en-GB" sz="2000" dirty="0">
                <a:latin typeface="Comic Sans MS" panose="030F0702030302020204" pitchFamily="66" charset="0"/>
              </a:rPr>
              <a:t>- </a:t>
            </a:r>
            <a:r>
              <a:rPr lang="en-GB" sz="1600" dirty="0">
                <a:latin typeface="Comic Sans MS" panose="030F0702030302020204" pitchFamily="66" charset="0"/>
              </a:rPr>
              <a:t>the soldiers wanted immunity for things done during the first Civil War</a:t>
            </a:r>
          </a:p>
        </p:txBody>
      </p:sp>
      <p:sp>
        <p:nvSpPr>
          <p:cNvPr id="6" name="TextBox 5"/>
          <p:cNvSpPr txBox="1"/>
          <p:nvPr/>
        </p:nvSpPr>
        <p:spPr>
          <a:xfrm>
            <a:off x="124350" y="4291678"/>
            <a:ext cx="3416060" cy="892552"/>
          </a:xfrm>
          <a:prstGeom prst="rect">
            <a:avLst/>
          </a:prstGeom>
          <a:noFill/>
          <a:ln>
            <a:solidFill>
              <a:schemeClr val="accent6">
                <a:lumMod val="75000"/>
              </a:schemeClr>
            </a:solidFill>
          </a:ln>
        </p:spPr>
        <p:txBody>
          <a:bodyPr wrap="square" rtlCol="0">
            <a:spAutoFit/>
          </a:bodyPr>
          <a:lstStyle/>
          <a:p>
            <a:pPr algn="ctr"/>
            <a:r>
              <a:rPr lang="en-GB" sz="3600" dirty="0">
                <a:latin typeface="Comic Sans MS" panose="030F0702030302020204" pitchFamily="66" charset="0"/>
              </a:rPr>
              <a:t>£3 Million</a:t>
            </a:r>
            <a:r>
              <a:rPr lang="en-GB" sz="1600" dirty="0">
                <a:latin typeface="Comic Sans MS" panose="030F0702030302020204" pitchFamily="66" charset="0"/>
              </a:rPr>
              <a:t>-the amount owed to them in back pay</a:t>
            </a:r>
          </a:p>
        </p:txBody>
      </p:sp>
      <p:sp>
        <p:nvSpPr>
          <p:cNvPr id="7" name="TextBox 6"/>
          <p:cNvSpPr txBox="1"/>
          <p:nvPr/>
        </p:nvSpPr>
        <p:spPr>
          <a:xfrm>
            <a:off x="124350" y="1868665"/>
            <a:ext cx="5836256" cy="646331"/>
          </a:xfrm>
          <a:prstGeom prst="rect">
            <a:avLst/>
          </a:prstGeom>
          <a:noFill/>
          <a:ln>
            <a:solidFill>
              <a:schemeClr val="accent4">
                <a:lumMod val="50000"/>
              </a:schemeClr>
            </a:solidFill>
          </a:ln>
        </p:spPr>
        <p:txBody>
          <a:bodyPr wrap="square" rtlCol="0">
            <a:spAutoFit/>
          </a:bodyPr>
          <a:lstStyle/>
          <a:p>
            <a:pPr algn="ctr"/>
            <a:r>
              <a:rPr lang="en-GB" sz="3600" dirty="0">
                <a:latin typeface="Comic Sans MS" panose="030F0702030302020204" pitchFamily="66" charset="0"/>
              </a:rPr>
              <a:t>Ireland</a:t>
            </a:r>
            <a:r>
              <a:rPr lang="en-GB" sz="1600" dirty="0">
                <a:latin typeface="Comic Sans MS" panose="030F0702030302020204" pitchFamily="66" charset="0"/>
              </a:rPr>
              <a:t>- not to be sent there against their will!</a:t>
            </a:r>
          </a:p>
        </p:txBody>
      </p:sp>
      <p:sp>
        <p:nvSpPr>
          <p:cNvPr id="8" name="TextBox 7"/>
          <p:cNvSpPr txBox="1"/>
          <p:nvPr/>
        </p:nvSpPr>
        <p:spPr>
          <a:xfrm>
            <a:off x="6344750" y="2833463"/>
            <a:ext cx="4905390" cy="892552"/>
          </a:xfrm>
          <a:prstGeom prst="rect">
            <a:avLst/>
          </a:prstGeom>
          <a:noFill/>
          <a:ln>
            <a:solidFill>
              <a:srgbClr val="7030A0"/>
            </a:solidFill>
          </a:ln>
        </p:spPr>
        <p:txBody>
          <a:bodyPr wrap="square" rtlCol="0">
            <a:spAutoFit/>
          </a:bodyPr>
          <a:lstStyle/>
          <a:p>
            <a:pPr algn="ctr"/>
            <a:r>
              <a:rPr lang="en-GB" sz="3600" dirty="0">
                <a:latin typeface="Comic Sans MS" panose="030F0702030302020204" pitchFamily="66" charset="0"/>
              </a:rPr>
              <a:t>Declaration of Dislike</a:t>
            </a:r>
            <a:r>
              <a:rPr lang="en-GB" sz="1600" dirty="0">
                <a:latin typeface="Comic Sans MS" panose="030F0702030302020204" pitchFamily="66" charset="0"/>
              </a:rPr>
              <a:t>-issued against the Army by the Presbyterians</a:t>
            </a:r>
          </a:p>
        </p:txBody>
      </p:sp>
      <p:sp>
        <p:nvSpPr>
          <p:cNvPr id="9" name="TextBox 8"/>
          <p:cNvSpPr txBox="1"/>
          <p:nvPr/>
        </p:nvSpPr>
        <p:spPr>
          <a:xfrm>
            <a:off x="3794176" y="5004141"/>
            <a:ext cx="8294766" cy="892552"/>
          </a:xfrm>
          <a:prstGeom prst="rect">
            <a:avLst/>
          </a:prstGeom>
          <a:noFill/>
          <a:ln>
            <a:solidFill>
              <a:srgbClr val="FF0000"/>
            </a:solidFill>
          </a:ln>
        </p:spPr>
        <p:txBody>
          <a:bodyPr wrap="square" rtlCol="0">
            <a:spAutoFit/>
          </a:bodyPr>
          <a:lstStyle/>
          <a:p>
            <a:pPr algn="ctr"/>
            <a:r>
              <a:rPr lang="en-GB" sz="3600" dirty="0">
                <a:latin typeface="Comic Sans MS" panose="030F0702030302020204" pitchFamily="66" charset="0"/>
              </a:rPr>
              <a:t>Agitators-</a:t>
            </a:r>
            <a:r>
              <a:rPr lang="en-GB" sz="1600" dirty="0">
                <a:latin typeface="Comic Sans MS" panose="030F0702030302020204" pitchFamily="66" charset="0"/>
              </a:rPr>
              <a:t>elected representatives from the army. At first they were concerned with practical issues but became more politically and religiously radical. </a:t>
            </a:r>
          </a:p>
        </p:txBody>
      </p:sp>
      <p:sp>
        <p:nvSpPr>
          <p:cNvPr id="10" name="TextBox 9"/>
          <p:cNvSpPr txBox="1"/>
          <p:nvPr/>
        </p:nvSpPr>
        <p:spPr>
          <a:xfrm>
            <a:off x="7089415" y="2121521"/>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Alienation</a:t>
            </a:r>
          </a:p>
        </p:txBody>
      </p:sp>
      <p:sp>
        <p:nvSpPr>
          <p:cNvPr id="11" name="TextBox 10"/>
          <p:cNvSpPr txBox="1"/>
          <p:nvPr/>
        </p:nvSpPr>
        <p:spPr>
          <a:xfrm>
            <a:off x="2737678" y="5965448"/>
            <a:ext cx="9351264" cy="892552"/>
          </a:xfrm>
          <a:prstGeom prst="rect">
            <a:avLst/>
          </a:prstGeom>
          <a:noFill/>
          <a:ln>
            <a:solidFill>
              <a:srgbClr val="C00000"/>
            </a:solidFill>
          </a:ln>
        </p:spPr>
        <p:txBody>
          <a:bodyPr wrap="square" rtlCol="0">
            <a:spAutoFit/>
          </a:bodyPr>
          <a:lstStyle/>
          <a:p>
            <a:r>
              <a:rPr lang="en-GB" sz="3600" dirty="0">
                <a:latin typeface="Comic Sans MS" panose="030F0702030302020204" pitchFamily="66" charset="0"/>
              </a:rPr>
              <a:t>Solemn Engagement-</a:t>
            </a:r>
            <a:r>
              <a:rPr lang="en-GB" sz="1600" dirty="0">
                <a:latin typeface="Comic Sans MS" panose="030F0702030302020204" pitchFamily="66" charset="0"/>
              </a:rPr>
              <a:t> adopted by the Army on 29 May 1647. The document asserted that the army would not disband until satisfactory terms were negotiated. </a:t>
            </a:r>
          </a:p>
        </p:txBody>
      </p:sp>
      <p:sp>
        <p:nvSpPr>
          <p:cNvPr id="12" name="TextBox 11"/>
          <p:cNvSpPr txBox="1"/>
          <p:nvPr/>
        </p:nvSpPr>
        <p:spPr>
          <a:xfrm>
            <a:off x="3794176" y="3759028"/>
            <a:ext cx="8294766" cy="1169551"/>
          </a:xfrm>
          <a:prstGeom prst="rect">
            <a:avLst/>
          </a:prstGeom>
          <a:noFill/>
          <a:ln>
            <a:solidFill>
              <a:schemeClr val="accent3">
                <a:lumMod val="50000"/>
              </a:schemeClr>
            </a:solidFill>
          </a:ln>
        </p:spPr>
        <p:txBody>
          <a:bodyPr wrap="square" rtlCol="0">
            <a:spAutoFit/>
          </a:bodyPr>
          <a:lstStyle/>
          <a:p>
            <a:r>
              <a:rPr lang="en-GB" sz="3600" dirty="0">
                <a:latin typeface="Comic Sans MS" panose="030F0702030302020204" pitchFamily="66" charset="0"/>
              </a:rPr>
              <a:t>Army Declaration</a:t>
            </a:r>
            <a:r>
              <a:rPr lang="en-GB" sz="1600" dirty="0">
                <a:latin typeface="Comic Sans MS" panose="030F0702030302020204" pitchFamily="66" charset="0"/>
              </a:rPr>
              <a:t>-issued on 14 June 1647. Called for a new Parliament to be elected on a wider franchise and stated the Army's right to be involved in the settlement of the nation.</a:t>
            </a:r>
            <a:r>
              <a:rPr lang="en-GB" dirty="0"/>
              <a:t> </a:t>
            </a:r>
            <a:endParaRPr lang="en-GB" sz="3600" dirty="0">
              <a:latin typeface="Comic Sans MS" panose="030F0702030302020204" pitchFamily="66" charset="0"/>
            </a:endParaRPr>
          </a:p>
        </p:txBody>
      </p:sp>
      <p:sp>
        <p:nvSpPr>
          <p:cNvPr id="13" name="TextBox 12"/>
          <p:cNvSpPr txBox="1"/>
          <p:nvPr/>
        </p:nvSpPr>
        <p:spPr>
          <a:xfrm>
            <a:off x="124350" y="3443975"/>
            <a:ext cx="3416060" cy="646331"/>
          </a:xfrm>
          <a:prstGeom prst="rect">
            <a:avLst/>
          </a:prstGeom>
          <a:noFill/>
          <a:ln>
            <a:solidFill>
              <a:srgbClr val="FFC000"/>
            </a:solidFill>
          </a:ln>
        </p:spPr>
        <p:txBody>
          <a:bodyPr wrap="square" rtlCol="0">
            <a:spAutoFit/>
          </a:bodyPr>
          <a:lstStyle/>
          <a:p>
            <a:pPr algn="ctr"/>
            <a:r>
              <a:rPr lang="en-GB" sz="3600" dirty="0">
                <a:latin typeface="Comic Sans MS" panose="030F0702030302020204" pitchFamily="66" charset="0"/>
              </a:rPr>
              <a:t>Grievances</a:t>
            </a:r>
          </a:p>
        </p:txBody>
      </p:sp>
      <p:sp>
        <p:nvSpPr>
          <p:cNvPr id="14" name="Rectangle 13"/>
          <p:cNvSpPr/>
          <p:nvPr/>
        </p:nvSpPr>
        <p:spPr>
          <a:xfrm>
            <a:off x="320705" y="78911"/>
            <a:ext cx="4341125" cy="58477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GB" sz="3200" dirty="0">
                <a:solidFill>
                  <a:srgbClr val="FF0000"/>
                </a:solidFill>
                <a:latin typeface="Arial Rounded MT Bold" panose="020F0704030504030204" pitchFamily="34" charset="0"/>
              </a:rPr>
              <a:t>Practical Grievances</a:t>
            </a:r>
          </a:p>
        </p:txBody>
      </p:sp>
      <p:sp>
        <p:nvSpPr>
          <p:cNvPr id="16" name="TextBox 15"/>
          <p:cNvSpPr txBox="1"/>
          <p:nvPr/>
        </p:nvSpPr>
        <p:spPr>
          <a:xfrm>
            <a:off x="6619275" y="702013"/>
            <a:ext cx="4356341" cy="646331"/>
          </a:xfrm>
          <a:prstGeom prst="rect">
            <a:avLst/>
          </a:prstGeom>
          <a:noFill/>
          <a:ln>
            <a:solidFill>
              <a:srgbClr val="00B050"/>
            </a:solidFill>
          </a:ln>
        </p:spPr>
        <p:txBody>
          <a:bodyPr wrap="square" rtlCol="0">
            <a:spAutoFit/>
          </a:bodyPr>
          <a:lstStyle/>
          <a:p>
            <a:pPr algn="ctr"/>
            <a:r>
              <a:rPr lang="en-GB" sz="3600" dirty="0">
                <a:latin typeface="Comic Sans MS" panose="030F0702030302020204" pitchFamily="66" charset="0"/>
              </a:rPr>
              <a:t>Heads of Proposals</a:t>
            </a:r>
          </a:p>
        </p:txBody>
      </p:sp>
    </p:spTree>
    <p:extLst>
      <p:ext uri="{BB962C8B-B14F-4D97-AF65-F5344CB8AC3E}">
        <p14:creationId xmlns:p14="http://schemas.microsoft.com/office/powerpoint/2010/main" val="3132281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674" y="318655"/>
            <a:ext cx="11817926" cy="464742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3200" dirty="0">
                <a:latin typeface="Arial Rounded MT Bold" panose="020F0704030504030204" pitchFamily="34" charset="0"/>
                <a:cs typeface="Aharoni" panose="02010803020104030203" pitchFamily="2" charset="-79"/>
              </a:rPr>
              <a:t>Failure to Reach a Settlement- The Four Stages:</a:t>
            </a:r>
          </a:p>
          <a:p>
            <a:pPr marL="342900" indent="-342900">
              <a:buAutoNum type="arabicPeriod"/>
            </a:pPr>
            <a:r>
              <a:rPr lang="en-GB" sz="2400" dirty="0">
                <a:latin typeface="Arial Rounded MT Bold" panose="020F0704030504030204" pitchFamily="34" charset="0"/>
                <a:cs typeface="Aharoni" panose="02010803020104030203" pitchFamily="2" charset="-79"/>
              </a:rPr>
              <a:t>The Political Presbyterians alienated and politicised the New Model Army. The Army could work with their Independent allies in Parliament.</a:t>
            </a:r>
          </a:p>
          <a:p>
            <a:pPr marL="342900" indent="-342900">
              <a:buAutoNum type="arabicPeriod"/>
            </a:pPr>
            <a:r>
              <a:rPr lang="en-GB" sz="2400" dirty="0">
                <a:latin typeface="Arial Rounded MT Bold" panose="020F0704030504030204" pitchFamily="34" charset="0"/>
                <a:cs typeface="Aharoni" panose="02010803020104030203" pitchFamily="2" charset="-79"/>
              </a:rPr>
              <a:t>Charles’ refusal to come to a settlement forced many in Parliament, but especially some key figures in the New Model Army, to become more radical in their approach to settlement and towards the King.</a:t>
            </a:r>
          </a:p>
          <a:p>
            <a:pPr marL="342900" indent="-342900">
              <a:buAutoNum type="arabicPeriod"/>
            </a:pPr>
            <a:r>
              <a:rPr lang="en-GB" sz="2400" dirty="0">
                <a:latin typeface="Arial Rounded MT Bold" panose="020F0704030504030204" pitchFamily="34" charset="0"/>
                <a:cs typeface="Aharoni" panose="02010803020104030203" pitchFamily="2" charset="-79"/>
              </a:rPr>
              <a:t>Charles FURTHER radicalised the New Model Army by refusing their moderate Heads of the Proposals and starting a Second Civil War in 1648.</a:t>
            </a:r>
          </a:p>
          <a:p>
            <a:pPr marL="342900" indent="-342900">
              <a:buAutoNum type="arabicPeriod"/>
            </a:pPr>
            <a:r>
              <a:rPr lang="en-GB" sz="2400" dirty="0">
                <a:latin typeface="Arial Rounded MT Bold" panose="020F0704030504030204" pitchFamily="34" charset="0"/>
                <a:cs typeface="Aharoni" panose="02010803020104030203" pitchFamily="2" charset="-79"/>
              </a:rPr>
              <a:t>Political Presbyterians alienated the New Model Army even more by continuing to negotiate with Charles even after his defeat in the second Civil war. This forced the army to act against their enemies in parliament to secure the trial of the King.</a:t>
            </a:r>
          </a:p>
        </p:txBody>
      </p:sp>
      <p:sp>
        <p:nvSpPr>
          <p:cNvPr id="3" name="TextBox 2"/>
          <p:cNvSpPr txBox="1"/>
          <p:nvPr/>
        </p:nvSpPr>
        <p:spPr>
          <a:xfrm>
            <a:off x="1859255" y="5154350"/>
            <a:ext cx="8542764" cy="138499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800" dirty="0">
                <a:latin typeface="Aharoni" panose="02010803020104030203" pitchFamily="2" charset="-79"/>
                <a:cs typeface="Aharoni" panose="02010803020104030203" pitchFamily="2" charset="-79"/>
              </a:rPr>
              <a:t>Task:</a:t>
            </a:r>
          </a:p>
          <a:p>
            <a:r>
              <a:rPr lang="en-GB" sz="2800" dirty="0">
                <a:latin typeface="Aharoni" panose="02010803020104030203" pitchFamily="2" charset="-79"/>
                <a:cs typeface="Aharoni" panose="02010803020104030203" pitchFamily="2" charset="-79"/>
              </a:rPr>
              <a:t>Use your reading/background knowledge to add more detail to at least ONE of the points above.</a:t>
            </a:r>
          </a:p>
        </p:txBody>
      </p:sp>
    </p:spTree>
    <p:extLst>
      <p:ext uri="{BB962C8B-B14F-4D97-AF65-F5344CB8AC3E}">
        <p14:creationId xmlns:p14="http://schemas.microsoft.com/office/powerpoint/2010/main" val="32140253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727" t="21818" r="24394" b="45724"/>
          <a:stretch/>
        </p:blipFill>
        <p:spPr bwMode="auto">
          <a:xfrm>
            <a:off x="780288" y="124376"/>
            <a:ext cx="10207130" cy="4346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92608" y="4470522"/>
            <a:ext cx="11718938"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342900" indent="-342900">
              <a:buFont typeface="Arial" panose="020B0604020202020204" pitchFamily="34" charset="0"/>
              <a:buChar char="•"/>
            </a:pPr>
            <a:r>
              <a:rPr lang="en-GB" sz="2400" dirty="0">
                <a:latin typeface="Comic Sans MS" panose="030F0702030302020204" pitchFamily="66" charset="0"/>
              </a:rPr>
              <a:t>What does this suggest about the Army’s attitude to any settlement by 1647?</a:t>
            </a:r>
          </a:p>
          <a:p>
            <a:pPr marL="342900" indent="-342900">
              <a:buFont typeface="Arial" panose="020B0604020202020204" pitchFamily="34" charset="0"/>
              <a:buChar char="•"/>
            </a:pPr>
            <a:r>
              <a:rPr lang="en-GB" sz="2400" dirty="0">
                <a:latin typeface="Comic Sans MS" panose="030F0702030302020204" pitchFamily="66" charset="0"/>
              </a:rPr>
              <a:t>Who might they now identify as the “enemy”-”all parties or interests”?</a:t>
            </a:r>
          </a:p>
        </p:txBody>
      </p:sp>
      <p:sp>
        <p:nvSpPr>
          <p:cNvPr id="3" name="TextBox 2"/>
          <p:cNvSpPr txBox="1"/>
          <p:nvPr/>
        </p:nvSpPr>
        <p:spPr>
          <a:xfrm>
            <a:off x="916167" y="5462016"/>
            <a:ext cx="10259014" cy="1200329"/>
          </a:xfrm>
          <a:prstGeom prst="rect">
            <a:avLst/>
          </a:prstGeom>
          <a:noFill/>
          <a:ln>
            <a:solidFill>
              <a:srgbClr val="C00000"/>
            </a:solidFill>
          </a:ln>
        </p:spPr>
        <p:txBody>
          <a:bodyPr wrap="square" rtlCol="0">
            <a:spAutoFit/>
          </a:bodyPr>
          <a:lstStyle/>
          <a:p>
            <a:r>
              <a:rPr lang="en-GB" sz="2400" dirty="0">
                <a:latin typeface="Arial Rounded MT Bold" panose="020F0704030504030204" pitchFamily="34" charset="0"/>
              </a:rPr>
              <a:t>Task:</a:t>
            </a:r>
          </a:p>
          <a:p>
            <a:r>
              <a:rPr lang="en-GB" sz="2400" dirty="0">
                <a:latin typeface="Arial Rounded MT Bold" panose="020F0704030504030204" pitchFamily="34" charset="0"/>
              </a:rPr>
              <a:t>Use your knowledge and/or the extract to explain the points made above AND explain its purpose using your knowledge of the context.</a:t>
            </a:r>
          </a:p>
        </p:txBody>
      </p:sp>
    </p:spTree>
    <p:extLst>
      <p:ext uri="{BB962C8B-B14F-4D97-AF65-F5344CB8AC3E}">
        <p14:creationId xmlns:p14="http://schemas.microsoft.com/office/powerpoint/2010/main" val="1948554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509" y="509658"/>
            <a:ext cx="11485418" cy="4278094"/>
          </a:xfrm>
          <a:prstGeom prst="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400" dirty="0">
                <a:latin typeface="Comic Sans MS" panose="030F0702030302020204" pitchFamily="66" charset="0"/>
              </a:rPr>
              <a:t>Many M.P’s led by Denzil Holles wanted to get rid of the army as soon as possible as they saw it as a threat to their position. The army wanted an Independent religious settlement and some of the army wanted to influence negotiations with the King. Holles did not offer the army a reasonable financial settlement to encourage them to disband and go home. </a:t>
            </a:r>
          </a:p>
          <a:p>
            <a:r>
              <a:rPr lang="en-GB" sz="3600" dirty="0">
                <a:latin typeface="Comic Sans MS" panose="030F0702030302020204" pitchFamily="66" charset="0"/>
              </a:rPr>
              <a:t>Therefore the army began to see that the only way they could get what they saw as their rights was to interfere in any settlement with the King.</a:t>
            </a:r>
          </a:p>
          <a:p>
            <a:endParaRPr lang="en-GB" sz="2400" dirty="0">
              <a:latin typeface="Comic Sans MS" panose="030F0702030302020204" pitchFamily="66" charset="0"/>
            </a:endParaRPr>
          </a:p>
          <a:p>
            <a:r>
              <a:rPr lang="en-GB" sz="2000" dirty="0">
                <a:latin typeface="Comic Sans MS" panose="030F0702030302020204" pitchFamily="66" charset="0"/>
              </a:rPr>
              <a:t>Sharp England in Crisis page 62</a:t>
            </a:r>
          </a:p>
        </p:txBody>
      </p:sp>
      <p:sp>
        <p:nvSpPr>
          <p:cNvPr id="3" name="TextBox 2"/>
          <p:cNvSpPr txBox="1"/>
          <p:nvPr/>
        </p:nvSpPr>
        <p:spPr>
          <a:xfrm>
            <a:off x="1655618" y="5541818"/>
            <a:ext cx="8839200"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2400" dirty="0">
                <a:latin typeface="Arial Black" panose="020B0A04020102020204" pitchFamily="34" charset="0"/>
              </a:rPr>
              <a:t>Who should we blame for the Army’s politicisation?</a:t>
            </a:r>
          </a:p>
        </p:txBody>
      </p:sp>
    </p:spTree>
    <p:extLst>
      <p:ext uri="{BB962C8B-B14F-4D97-AF65-F5344CB8AC3E}">
        <p14:creationId xmlns:p14="http://schemas.microsoft.com/office/powerpoint/2010/main" val="1213483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3168" y="5078029"/>
            <a:ext cx="8826779" cy="95410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GB" sz="2800" dirty="0">
                <a:latin typeface="Comic Sans MS" panose="030F0702030302020204" pitchFamily="66" charset="0"/>
              </a:rPr>
              <a:t>Study pages 178-179  of the SHP book </a:t>
            </a:r>
            <a:r>
              <a:rPr lang="en-GB" sz="2800" b="1" dirty="0">
                <a:latin typeface="Comic Sans MS" panose="030F0702030302020204" pitchFamily="66" charset="0"/>
              </a:rPr>
              <a:t>and </a:t>
            </a:r>
            <a:r>
              <a:rPr lang="en-GB" sz="2800" dirty="0">
                <a:latin typeface="Comic Sans MS" panose="030F0702030302020204" pitchFamily="66" charset="0"/>
              </a:rPr>
              <a:t>the sheets to come up with a SUPPORTED answer</a:t>
            </a:r>
          </a:p>
        </p:txBody>
      </p:sp>
      <p:sp>
        <p:nvSpPr>
          <p:cNvPr id="4" name="TextBox 3"/>
          <p:cNvSpPr txBox="1"/>
          <p:nvPr/>
        </p:nvSpPr>
        <p:spPr>
          <a:xfrm>
            <a:off x="1319679" y="275307"/>
            <a:ext cx="10180464"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2800" dirty="0">
                <a:latin typeface="Arial Black" panose="020B0A04020102020204" pitchFamily="34" charset="0"/>
              </a:rPr>
              <a:t>Who should we blame for the Army’s politicisation?</a:t>
            </a:r>
          </a:p>
        </p:txBody>
      </p:sp>
      <p:sp>
        <p:nvSpPr>
          <p:cNvPr id="3" name="TextBox 2"/>
          <p:cNvSpPr txBox="1"/>
          <p:nvPr/>
        </p:nvSpPr>
        <p:spPr>
          <a:xfrm>
            <a:off x="5479712" y="1255297"/>
            <a:ext cx="2122099"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2800" dirty="0">
                <a:latin typeface="Arial Rounded MT Bold" panose="020F0704030504030204" pitchFamily="34" charset="0"/>
              </a:rPr>
              <a:t>The King?</a:t>
            </a:r>
          </a:p>
        </p:txBody>
      </p:sp>
      <p:sp>
        <p:nvSpPr>
          <p:cNvPr id="6" name="TextBox 5"/>
          <p:cNvSpPr txBox="1"/>
          <p:nvPr/>
        </p:nvSpPr>
        <p:spPr>
          <a:xfrm>
            <a:off x="3592467" y="3533954"/>
            <a:ext cx="589659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GB" sz="2800" dirty="0">
                <a:latin typeface="Arial Rounded MT Bold" panose="020F0704030504030204" pitchFamily="34" charset="0"/>
              </a:rPr>
              <a:t>Parliamentary Presbyterians?</a:t>
            </a:r>
          </a:p>
        </p:txBody>
      </p:sp>
      <p:sp>
        <p:nvSpPr>
          <p:cNvPr id="7" name="TextBox 6"/>
          <p:cNvSpPr txBox="1"/>
          <p:nvPr/>
        </p:nvSpPr>
        <p:spPr>
          <a:xfrm>
            <a:off x="3330766" y="2347485"/>
            <a:ext cx="6158291"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GB" sz="2800" dirty="0">
                <a:latin typeface="Arial Rounded MT Bold" panose="020F0704030504030204" pitchFamily="34" charset="0"/>
              </a:rPr>
              <a:t>The Army itself-officers and men?</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503" y="3711176"/>
            <a:ext cx="2775665" cy="2775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04141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1320" y="353422"/>
            <a:ext cx="11490385" cy="677108"/>
          </a:xfrm>
          <a:prstGeom prst="rect">
            <a:avLst/>
          </a:prstGeom>
          <a:noFill/>
          <a:ln>
            <a:solidFill>
              <a:schemeClr val="accent2">
                <a:lumMod val="75000"/>
              </a:schemeClr>
            </a:solidFill>
          </a:ln>
        </p:spPr>
        <p:txBody>
          <a:bodyPr wrap="square" rtlCol="0">
            <a:spAutoFit/>
          </a:bodyPr>
          <a:lstStyle/>
          <a:p>
            <a:pPr algn="ctr"/>
            <a:r>
              <a:rPr lang="en-GB" sz="3800" dirty="0">
                <a:latin typeface="Arial Rounded MT Bold" panose="020F0704030504030204" pitchFamily="34" charset="0"/>
              </a:rPr>
              <a:t>What was the Army’s attitude towards Charles? </a:t>
            </a:r>
          </a:p>
        </p:txBody>
      </p:sp>
      <p:pic>
        <p:nvPicPr>
          <p:cNvPr id="3" name="Picture 6" descr="http://www.military-art.com/mall/images/dhm0667detai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399" y="1185503"/>
            <a:ext cx="4717174" cy="3213968"/>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70523" y="2375138"/>
            <a:ext cx="2066925" cy="649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867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66138" t="11690" r="19155" b="6134"/>
          <a:stretch/>
        </p:blipFill>
        <p:spPr>
          <a:xfrm>
            <a:off x="694267" y="152399"/>
            <a:ext cx="2065867" cy="6490114"/>
          </a:xfrm>
          <a:prstGeom prst="rect">
            <a:avLst/>
          </a:prstGeom>
        </p:spPr>
      </p:pic>
      <p:pic>
        <p:nvPicPr>
          <p:cNvPr id="3" name="Picture 2"/>
          <p:cNvPicPr>
            <a:picLocks noChangeAspect="1"/>
          </p:cNvPicPr>
          <p:nvPr/>
        </p:nvPicPr>
        <p:blipFill rotWithShape="1">
          <a:blip r:embed="rId4"/>
          <a:srcRect l="71864" t="37615" r="5751" b="17015"/>
          <a:stretch/>
        </p:blipFill>
        <p:spPr>
          <a:xfrm>
            <a:off x="2895598" y="425853"/>
            <a:ext cx="5215467" cy="5943206"/>
          </a:xfrm>
          <a:prstGeom prst="rect">
            <a:avLst/>
          </a:prstGeom>
        </p:spPr>
      </p:pic>
      <p:sp>
        <p:nvSpPr>
          <p:cNvPr id="4" name="Left Arrow 3"/>
          <p:cNvSpPr/>
          <p:nvPr/>
        </p:nvSpPr>
        <p:spPr>
          <a:xfrm>
            <a:off x="3742267" y="425853"/>
            <a:ext cx="2218266" cy="624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p:cNvSpPr txBox="1"/>
          <p:nvPr/>
        </p:nvSpPr>
        <p:spPr>
          <a:xfrm>
            <a:off x="8246529" y="660400"/>
            <a:ext cx="3725338"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800" dirty="0">
                <a:latin typeface="Comic Sans MS" panose="030F0702030302020204" pitchFamily="66" charset="0"/>
              </a:rPr>
              <a:t>Think: Why might many soldiers see Charles as a “snake”? What things had he done between 1625 and 1647 which might justify this opinion of him?</a:t>
            </a:r>
          </a:p>
        </p:txBody>
      </p:sp>
    </p:spTree>
    <p:extLst>
      <p:ext uri="{BB962C8B-B14F-4D97-AF65-F5344CB8AC3E}">
        <p14:creationId xmlns:p14="http://schemas.microsoft.com/office/powerpoint/2010/main" val="3475244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6815" y="483080"/>
            <a:ext cx="11507637" cy="233910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sz="3000" dirty="0">
                <a:latin typeface="Arial Rounded MT Bold" panose="020F0704030504030204" pitchFamily="34" charset="0"/>
              </a:rPr>
              <a:t>At one point the King told Ireton, ‘I shall play my game as well as I can’; to which Ireton replied, ‘if your majesty have a game to play, you must give us also liberty to play ours’.</a:t>
            </a:r>
          </a:p>
          <a:p>
            <a:endParaRPr lang="en-GB" sz="3200" b="1" dirty="0">
              <a:latin typeface="Arial Rounded MT Bold" panose="020F0704030504030204" pitchFamily="34" charset="0"/>
            </a:endParaRPr>
          </a:p>
          <a:p>
            <a:r>
              <a:rPr lang="en-GB" sz="2400" b="1" dirty="0">
                <a:latin typeface="Arial Rounded MT Bold" panose="020F0704030504030204" pitchFamily="34" charset="0"/>
              </a:rPr>
              <a:t>Peter Ackroyd on the search for settlement in 1647, Civil War, page 293</a:t>
            </a:r>
            <a:endParaRPr lang="en-GB" sz="2400" dirty="0">
              <a:latin typeface="Arial Rounded MT Bold" panose="020F0704030504030204" pitchFamily="34" charset="0"/>
            </a:endParaRPr>
          </a:p>
        </p:txBody>
      </p:sp>
      <p:sp>
        <p:nvSpPr>
          <p:cNvPr id="3" name="TextBox 2"/>
          <p:cNvSpPr txBox="1"/>
          <p:nvPr/>
        </p:nvSpPr>
        <p:spPr>
          <a:xfrm>
            <a:off x="1233576" y="5440666"/>
            <a:ext cx="9558068" cy="95410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457200" indent="-457200">
              <a:buFont typeface="Arial" panose="020B0604020202020204" pitchFamily="34" charset="0"/>
              <a:buChar char="•"/>
            </a:pPr>
            <a:r>
              <a:rPr lang="en-GB" sz="2800" dirty="0">
                <a:latin typeface="Comic Sans MS" panose="030F0702030302020204" pitchFamily="66" charset="0"/>
              </a:rPr>
              <a:t>What did both men mean in this exchange? </a:t>
            </a:r>
          </a:p>
          <a:p>
            <a:pPr marL="457200" indent="-457200">
              <a:buFont typeface="Arial" panose="020B0604020202020204" pitchFamily="34" charset="0"/>
              <a:buChar char="•"/>
            </a:pPr>
            <a:r>
              <a:rPr lang="en-GB" sz="2800" dirty="0">
                <a:latin typeface="Comic Sans MS" panose="030F0702030302020204" pitchFamily="66" charset="0"/>
              </a:rPr>
              <a:t>What were the implications for a lasting settlement?</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256" y="2954102"/>
            <a:ext cx="2857500"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68064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244" y="3086347"/>
            <a:ext cx="10834777" cy="1846659"/>
          </a:xfrm>
          <a:prstGeom prst="rect">
            <a:avLst/>
          </a:prstGeom>
          <a:solidFill>
            <a:schemeClr val="accent1">
              <a:lumMod val="40000"/>
              <a:lumOff val="60000"/>
            </a:schemeClr>
          </a:solidFill>
          <a:ln>
            <a:solidFill>
              <a:schemeClr val="accent1">
                <a:lumMod val="75000"/>
              </a:schemeClr>
            </a:solidFill>
          </a:ln>
        </p:spPr>
        <p:style>
          <a:lnRef idx="1">
            <a:schemeClr val="accent5"/>
          </a:lnRef>
          <a:fillRef idx="2">
            <a:schemeClr val="accent5"/>
          </a:fillRef>
          <a:effectRef idx="1">
            <a:schemeClr val="accent5"/>
          </a:effectRef>
          <a:fontRef idx="minor">
            <a:schemeClr val="dk1"/>
          </a:fontRef>
        </p:style>
        <p:txBody>
          <a:bodyPr wrap="square">
            <a:spAutoFit/>
          </a:bodyPr>
          <a:lstStyle/>
          <a:p>
            <a:r>
              <a:rPr lang="en-GB" sz="2000" dirty="0">
                <a:latin typeface="Arial Rounded MT Bold" panose="020F0704030504030204" pitchFamily="34" charset="0"/>
              </a:rPr>
              <a:t>The great concession I made this day-the Church, Militia and Ireland-was made merely in order to my escape…my hope is that now they believe I deny them nothing, and so be less careful of their guards.</a:t>
            </a:r>
          </a:p>
          <a:p>
            <a:endParaRPr lang="en-GB" b="1" dirty="0">
              <a:latin typeface="Arial Rounded MT Bold" panose="020F0704030504030204" pitchFamily="34" charset="0"/>
            </a:endParaRPr>
          </a:p>
          <a:p>
            <a:r>
              <a:rPr lang="en-GB" b="1" dirty="0">
                <a:latin typeface="Arial Rounded MT Bold" panose="020F0704030504030204" pitchFamily="34" charset="0"/>
              </a:rPr>
              <a:t>Charles to his advisor Sir William Hopkins after the Second Civil War in 1648. Charles was a prisoner in Carisbrooke castle and negotiating a settlement with Parliament. </a:t>
            </a:r>
            <a:endParaRPr lang="en-GB" dirty="0">
              <a:latin typeface="Arial Rounded MT Bold" panose="020F0704030504030204" pitchFamily="34" charset="0"/>
            </a:endParaRPr>
          </a:p>
        </p:txBody>
      </p:sp>
      <p:sp>
        <p:nvSpPr>
          <p:cNvPr id="3" name="Rectangle 2"/>
          <p:cNvSpPr/>
          <p:nvPr/>
        </p:nvSpPr>
        <p:spPr>
          <a:xfrm>
            <a:off x="733244" y="252692"/>
            <a:ext cx="10886534" cy="2492990"/>
          </a:xfrm>
          <a:prstGeom prst="rec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en-GB" sz="2000" dirty="0">
                <a:latin typeface="Arial Rounded MT Bold" panose="020F0704030504030204" pitchFamily="34" charset="0"/>
              </a:rPr>
              <a:t>Dear Heart,</a:t>
            </a:r>
          </a:p>
          <a:p>
            <a:r>
              <a:rPr lang="en-GB" sz="2000" dirty="0">
                <a:latin typeface="Arial Rounded MT Bold" panose="020F0704030504030204" pitchFamily="34" charset="0"/>
              </a:rPr>
              <a:t>I had the contentment to receive your letter on the 28</a:t>
            </a:r>
            <a:r>
              <a:rPr lang="en-GB" sz="2000" baseline="30000" dirty="0">
                <a:latin typeface="Arial Rounded MT Bold" panose="020F0704030504030204" pitchFamily="34" charset="0"/>
              </a:rPr>
              <a:t>th</a:t>
            </a:r>
            <a:r>
              <a:rPr lang="en-GB" sz="2000" dirty="0">
                <a:latin typeface="Arial Rounded MT Bold" panose="020F0704030504030204" pitchFamily="34" charset="0"/>
              </a:rPr>
              <a:t> June. The same day I got a true copy of the [Newcastle Propositions], and now do assure thee that that they are such as I cannot grasp without loss of my conscience, crown and honour; to which, as I can in no way consent, so in my opinion a flat denial is to be delayed as long as may be, and how to make a handsome denying answer is all the difficultly…</a:t>
            </a:r>
          </a:p>
          <a:p>
            <a:endParaRPr lang="en-GB" b="1" dirty="0">
              <a:latin typeface="Arial Rounded MT Bold" panose="020F0704030504030204" pitchFamily="34" charset="0"/>
            </a:endParaRPr>
          </a:p>
          <a:p>
            <a:r>
              <a:rPr lang="en-GB" b="1" dirty="0">
                <a:latin typeface="Arial Rounded MT Bold" panose="020F0704030504030204" pitchFamily="34" charset="0"/>
              </a:rPr>
              <a:t>Letter from Charles to Henrietta Maria, 1</a:t>
            </a:r>
            <a:r>
              <a:rPr lang="en-GB" b="1" baseline="30000" dirty="0">
                <a:latin typeface="Arial Rounded MT Bold" panose="020F0704030504030204" pitchFamily="34" charset="0"/>
              </a:rPr>
              <a:t>st</a:t>
            </a:r>
            <a:r>
              <a:rPr lang="en-GB" b="1" dirty="0">
                <a:latin typeface="Arial Rounded MT Bold" panose="020F0704030504030204" pitchFamily="34" charset="0"/>
              </a:rPr>
              <a:t> July 1646, when he was in the custody of the Scots.</a:t>
            </a:r>
            <a:endParaRPr lang="en-GB" dirty="0">
              <a:latin typeface="Arial Rounded MT Bold" panose="020F0704030504030204" pitchFamily="34" charset="0"/>
            </a:endParaRPr>
          </a:p>
        </p:txBody>
      </p:sp>
      <p:sp>
        <p:nvSpPr>
          <p:cNvPr id="4" name="TextBox 3"/>
          <p:cNvSpPr txBox="1"/>
          <p:nvPr/>
        </p:nvSpPr>
        <p:spPr>
          <a:xfrm>
            <a:off x="1457574" y="5388864"/>
            <a:ext cx="9386116" cy="1200329"/>
          </a:xfrm>
          <a:prstGeom prst="rect">
            <a:avLst/>
          </a:prstGeom>
          <a:noFill/>
          <a:ln>
            <a:solidFill>
              <a:schemeClr val="accent6">
                <a:lumMod val="75000"/>
              </a:schemeClr>
            </a:solidFill>
          </a:ln>
        </p:spPr>
        <p:txBody>
          <a:bodyPr wrap="square" rtlCol="0">
            <a:spAutoFit/>
          </a:bodyPr>
          <a:lstStyle/>
          <a:p>
            <a:pPr marL="285750" indent="-285750">
              <a:buFont typeface="Arial" panose="020B0604020202020204" pitchFamily="34" charset="0"/>
              <a:buChar char="•"/>
            </a:pPr>
            <a:r>
              <a:rPr lang="en-GB" sz="2400" dirty="0">
                <a:solidFill>
                  <a:srgbClr val="C00000"/>
                </a:solidFill>
                <a:latin typeface="Arial Rounded MT Bold" panose="020F0704030504030204" pitchFamily="34" charset="0"/>
              </a:rPr>
              <a:t>What can we learn from these two sources about Charles’ attitude towards negotiations with his enemies?</a:t>
            </a:r>
          </a:p>
          <a:p>
            <a:pPr marL="285750" indent="-285750">
              <a:buFont typeface="Arial" panose="020B0604020202020204" pitchFamily="34" charset="0"/>
              <a:buChar char="•"/>
            </a:pPr>
            <a:r>
              <a:rPr lang="en-GB" sz="2400" dirty="0">
                <a:solidFill>
                  <a:srgbClr val="C00000"/>
                </a:solidFill>
                <a:latin typeface="Arial Rounded MT Bold" panose="020F0704030504030204" pitchFamily="34" charset="0"/>
              </a:rPr>
              <a:t>Why is it significant that these sources are two years apart?</a:t>
            </a:r>
          </a:p>
        </p:txBody>
      </p:sp>
    </p:spTree>
    <p:extLst>
      <p:ext uri="{BB962C8B-B14F-4D97-AF65-F5344CB8AC3E}">
        <p14:creationId xmlns:p14="http://schemas.microsoft.com/office/powerpoint/2010/main" val="8301667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8342" y="242596"/>
            <a:ext cx="11495314" cy="240065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sz="2800" dirty="0">
                <a:latin typeface="Arial Rounded MT Bold" panose="020F0704030504030204" pitchFamily="34" charset="0"/>
              </a:rPr>
              <a:t>Sir, your majesty speaks as if you had some secret strength that I do not know of; and since your majesty hath concealed it from me, I wish you had concealed it from these men too.</a:t>
            </a:r>
          </a:p>
          <a:p>
            <a:endParaRPr lang="en-GB" b="1" dirty="0">
              <a:latin typeface="Arial Rounded MT Bold" panose="020F0704030504030204" pitchFamily="34" charset="0"/>
            </a:endParaRPr>
          </a:p>
          <a:p>
            <a:r>
              <a:rPr lang="en-GB" sz="2400" b="1" dirty="0">
                <a:latin typeface="Arial Rounded MT Bold" panose="020F0704030504030204" pitchFamily="34" charset="0"/>
              </a:rPr>
              <a:t>A whispered comment from Charles’ advisor Sir John Berkeley to the King during the negotiations with the Army, 1647</a:t>
            </a:r>
            <a:endParaRPr lang="en-GB" sz="2400" dirty="0">
              <a:latin typeface="Arial Rounded MT Bold" panose="020F0704030504030204" pitchFamily="34" charset="0"/>
            </a:endParaRPr>
          </a:p>
        </p:txBody>
      </p:sp>
      <p:pic>
        <p:nvPicPr>
          <p:cNvPr id="4" name="Picture 3"/>
          <p:cNvPicPr>
            <a:picLocks noChangeAspect="1"/>
          </p:cNvPicPr>
          <p:nvPr/>
        </p:nvPicPr>
        <p:blipFill rotWithShape="1">
          <a:blip r:embed="rId3"/>
          <a:srcRect t="6689"/>
          <a:stretch/>
        </p:blipFill>
        <p:spPr>
          <a:xfrm>
            <a:off x="3377649" y="2751160"/>
            <a:ext cx="5436701" cy="3864244"/>
          </a:xfrm>
          <a:prstGeom prst="rect">
            <a:avLst/>
          </a:prstGeom>
        </p:spPr>
      </p:pic>
    </p:spTree>
    <p:extLst>
      <p:ext uri="{BB962C8B-B14F-4D97-AF65-F5344CB8AC3E}">
        <p14:creationId xmlns:p14="http://schemas.microsoft.com/office/powerpoint/2010/main" val="10800066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9371" y="337213"/>
            <a:ext cx="11248845" cy="304698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sz="2400" dirty="0">
                <a:latin typeface="Arial Rounded MT Bold" panose="020F0704030504030204" pitchFamily="34" charset="0"/>
              </a:rPr>
              <a:t>Historians can read documents that show conclusively that at no time after 1646 did the king have any intention of reaching a settlement with anyone. In his private letters to his wife, Charles made clear that he was convinced that if he delayed the conclusion of negotiations long enough his opponents would fall out amongst themselves, resulting in the king’s restoration to power.</a:t>
            </a:r>
          </a:p>
          <a:p>
            <a:r>
              <a:rPr lang="en-GB" sz="2400" dirty="0">
                <a:latin typeface="Arial Rounded MT Bold" panose="020F0704030504030204" pitchFamily="34" charset="0"/>
              </a:rPr>
              <a:t> </a:t>
            </a:r>
          </a:p>
          <a:p>
            <a:r>
              <a:rPr lang="en-GB" sz="2400" b="1" dirty="0">
                <a:latin typeface="Arial Rounded MT Bold" panose="020F0704030504030204" pitchFamily="34" charset="0"/>
              </a:rPr>
              <a:t>Coward, Stuart England page 153</a:t>
            </a:r>
            <a:endParaRPr lang="en-GB" sz="2400" dirty="0">
              <a:latin typeface="Arial Rounded MT Bold" panose="020F0704030504030204" pitchFamily="34" charset="0"/>
            </a:endParaRPr>
          </a:p>
        </p:txBody>
      </p:sp>
    </p:spTree>
    <p:extLst>
      <p:ext uri="{BB962C8B-B14F-4D97-AF65-F5344CB8AC3E}">
        <p14:creationId xmlns:p14="http://schemas.microsoft.com/office/powerpoint/2010/main" val="36975205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alpha val="73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6000"/>
                    </a14:imgEffect>
                  </a14:imgLayer>
                </a14:imgProps>
              </a:ext>
              <a:ext uri="{28A0092B-C50C-407E-A947-70E740481C1C}">
                <a14:useLocalDpi xmlns:a14="http://schemas.microsoft.com/office/drawing/2010/main" val="0"/>
              </a:ext>
            </a:extLst>
          </a:blip>
          <a:srcRect l="25533" t="17067" r="27867" b="29333"/>
          <a:stretch/>
        </p:blipFill>
        <p:spPr>
          <a:xfrm>
            <a:off x="801624" y="603504"/>
            <a:ext cx="6382512" cy="5019507"/>
          </a:xfrm>
          <a:prstGeom prst="rect">
            <a:avLst/>
          </a:prstGeom>
        </p:spPr>
      </p:pic>
      <p:sp>
        <p:nvSpPr>
          <p:cNvPr id="8" name="Rounded Rectangular Callout 7"/>
          <p:cNvSpPr/>
          <p:nvPr/>
        </p:nvSpPr>
        <p:spPr>
          <a:xfrm>
            <a:off x="4564380" y="45720"/>
            <a:ext cx="3493008" cy="1115568"/>
          </a:xfrm>
          <a:prstGeom prst="wedgeRoundRectCallout">
            <a:avLst>
              <a:gd name="adj1" fmla="val -1536"/>
              <a:gd name="adj2" fmla="val 134631"/>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3600" dirty="0">
                <a:latin typeface="Arial Rounded MT Bold" panose="020F0704030504030204" pitchFamily="34" charset="0"/>
              </a:rPr>
              <a:t>Where is your commission?</a:t>
            </a:r>
          </a:p>
        </p:txBody>
      </p:sp>
      <p:sp>
        <p:nvSpPr>
          <p:cNvPr id="9" name="Rounded Rectangular Callout 8"/>
          <p:cNvSpPr/>
          <p:nvPr/>
        </p:nvSpPr>
        <p:spPr>
          <a:xfrm>
            <a:off x="2328672" y="3858766"/>
            <a:ext cx="1987296" cy="749810"/>
          </a:xfrm>
          <a:prstGeom prst="wedgeRoundRectCallout">
            <a:avLst>
              <a:gd name="adj1" fmla="val 68799"/>
              <a:gd name="adj2" fmla="val -264831"/>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3600" dirty="0">
                <a:latin typeface="Arial Rounded MT Bold" panose="020F0704030504030204" pitchFamily="34" charset="0"/>
              </a:rPr>
              <a:t>Behind</a:t>
            </a:r>
          </a:p>
        </p:txBody>
      </p:sp>
      <p:sp>
        <p:nvSpPr>
          <p:cNvPr id="10" name="Rounded Rectangular Callout 9"/>
          <p:cNvSpPr/>
          <p:nvPr/>
        </p:nvSpPr>
        <p:spPr>
          <a:xfrm>
            <a:off x="7644384" y="2003705"/>
            <a:ext cx="4547616" cy="3391255"/>
          </a:xfrm>
          <a:prstGeom prst="wedgeRoundRectCallout">
            <a:avLst>
              <a:gd name="adj1" fmla="val -65447"/>
              <a:gd name="adj2" fmla="val -3904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3600" dirty="0">
                <a:latin typeface="Arial Rounded MT Bold" panose="020F0704030504030204" pitchFamily="34" charset="0"/>
              </a:rPr>
              <a:t>It is as fair a commission, and as well written a commission as I have seen in my life.</a:t>
            </a:r>
          </a:p>
        </p:txBody>
      </p:sp>
      <p:sp>
        <p:nvSpPr>
          <p:cNvPr id="11" name="TextBox 10"/>
          <p:cNvSpPr txBox="1"/>
          <p:nvPr/>
        </p:nvSpPr>
        <p:spPr>
          <a:xfrm>
            <a:off x="3664575" y="5838997"/>
            <a:ext cx="5292618"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4800" dirty="0">
                <a:latin typeface="Arial Rounded MT Bold" panose="020F0704030504030204" pitchFamily="34" charset="0"/>
              </a:rPr>
              <a:t>An event in 1647</a:t>
            </a:r>
          </a:p>
        </p:txBody>
      </p:sp>
    </p:spTree>
    <p:extLst>
      <p:ext uri="{BB962C8B-B14F-4D97-AF65-F5344CB8AC3E}">
        <p14:creationId xmlns:p14="http://schemas.microsoft.com/office/powerpoint/2010/main" val="1076135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7037" y="89624"/>
            <a:ext cx="11817926" cy="667875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sz="3200" dirty="0">
                <a:latin typeface="Arial Rounded MT Bold" panose="020F0704030504030204" pitchFamily="34" charset="0"/>
                <a:cs typeface="Aharoni" panose="02010803020104030203" pitchFamily="2" charset="-79"/>
              </a:rPr>
              <a:t>Failure to Reach a Settlement- The Four Stages:</a:t>
            </a:r>
          </a:p>
          <a:p>
            <a:pPr marL="342900" indent="-342900">
              <a:buAutoNum type="arabicPeriod"/>
            </a:pPr>
            <a:r>
              <a:rPr lang="en-GB" sz="2000" dirty="0">
                <a:latin typeface="Arial Rounded MT Bold" panose="020F0704030504030204" pitchFamily="34" charset="0"/>
                <a:cs typeface="Aharoni" panose="02010803020104030203" pitchFamily="2" charset="-79"/>
              </a:rPr>
              <a:t>The Political Presbyterians alienated and politicised the New Model Army. The Army could work with their Independent allies in Parliament. </a:t>
            </a:r>
            <a:r>
              <a:rPr lang="en-GB" sz="2400" dirty="0">
                <a:solidFill>
                  <a:srgbClr val="7030A0"/>
                </a:solidFill>
                <a:latin typeface="Arial Rounded MT Bold" panose="020F0704030504030204" pitchFamily="34" charset="0"/>
                <a:cs typeface="Aharoni" panose="02010803020104030203" pitchFamily="2" charset="-79"/>
              </a:rPr>
              <a:t>Supporting evidence: Divisions over the issues of pay, disbandment, service in Ireland, indemnity (immunity) and religious independence.</a:t>
            </a:r>
          </a:p>
          <a:p>
            <a:pPr marL="342900" indent="-342900">
              <a:buAutoNum type="arabicPeriod"/>
            </a:pPr>
            <a:r>
              <a:rPr lang="en-GB" sz="2000" dirty="0">
                <a:latin typeface="Arial Rounded MT Bold" panose="020F0704030504030204" pitchFamily="34" charset="0"/>
                <a:cs typeface="Aharoni" panose="02010803020104030203" pitchFamily="2" charset="-79"/>
              </a:rPr>
              <a:t>Charles’ refusal to come to a settlement forced many in Parliament, but especially some key figures in the New Model Army, to become more radical in their approach to settlement and towards the King</a:t>
            </a:r>
            <a:r>
              <a:rPr lang="en-GB" sz="2400" dirty="0">
                <a:latin typeface="Arial Rounded MT Bold" panose="020F0704030504030204" pitchFamily="34" charset="0"/>
                <a:cs typeface="Aharoni" panose="02010803020104030203" pitchFamily="2" charset="-79"/>
              </a:rPr>
              <a:t>. </a:t>
            </a:r>
            <a:r>
              <a:rPr lang="en-GB" sz="2400" dirty="0">
                <a:solidFill>
                  <a:srgbClr val="7030A0"/>
                </a:solidFill>
                <a:latin typeface="Arial Rounded MT Bold" panose="020F0704030504030204" pitchFamily="34" charset="0"/>
                <a:cs typeface="Aharoni" panose="02010803020104030203" pitchFamily="2" charset="-79"/>
              </a:rPr>
              <a:t>Supporting evidence: Refusal of the Newcastle Propositions (1646),  Head of the Proposals (1647), Army’s seizure of the King (1647).</a:t>
            </a:r>
          </a:p>
          <a:p>
            <a:pPr marL="342900" indent="-342900">
              <a:buAutoNum type="arabicPeriod"/>
            </a:pPr>
            <a:r>
              <a:rPr lang="en-GB" sz="2000" dirty="0">
                <a:latin typeface="Arial Rounded MT Bold" panose="020F0704030504030204" pitchFamily="34" charset="0"/>
                <a:cs typeface="Aharoni" panose="02010803020104030203" pitchFamily="2" charset="-79"/>
              </a:rPr>
              <a:t>Charles FURTHER radicalised the New Model Army by refusing their moderate Heads of the Proposals and starting a Second Civil War in 1648. </a:t>
            </a:r>
            <a:r>
              <a:rPr lang="en-GB" sz="2400" dirty="0">
                <a:solidFill>
                  <a:srgbClr val="7030A0"/>
                </a:solidFill>
                <a:latin typeface="Arial Rounded MT Bold" panose="020F0704030504030204" pitchFamily="34" charset="0"/>
                <a:cs typeface="Aharoni" panose="02010803020104030203" pitchFamily="2" charset="-79"/>
              </a:rPr>
              <a:t>Supporting evidence: Engagement with the Scots (1647-48). Windsor Prayer Meeting- ‘Charles Stuart, the man of blood.’ (1648)</a:t>
            </a:r>
          </a:p>
          <a:p>
            <a:pPr marL="342900" indent="-342900">
              <a:buAutoNum type="arabicPeriod"/>
            </a:pPr>
            <a:r>
              <a:rPr lang="en-GB" sz="2000" dirty="0">
                <a:latin typeface="Arial Rounded MT Bold" panose="020F0704030504030204" pitchFamily="34" charset="0"/>
                <a:cs typeface="Aharoni" panose="02010803020104030203" pitchFamily="2" charset="-79"/>
              </a:rPr>
              <a:t>Political Presbyterians alienated the New Model Army even more by continuing to negotiate with Charles even after his defeat in the second Civil war. This forced the army to act against their enemies in parliament to secure the trial of the King</a:t>
            </a:r>
            <a:r>
              <a:rPr lang="en-GB" sz="2400" dirty="0">
                <a:latin typeface="Arial Rounded MT Bold" panose="020F0704030504030204" pitchFamily="34" charset="0"/>
                <a:cs typeface="Aharoni" panose="02010803020104030203" pitchFamily="2" charset="-79"/>
              </a:rPr>
              <a:t>. </a:t>
            </a:r>
            <a:r>
              <a:rPr lang="en-GB" sz="2400" dirty="0">
                <a:solidFill>
                  <a:srgbClr val="7030A0"/>
                </a:solidFill>
                <a:latin typeface="Arial Rounded MT Bold" panose="020F0704030504030204" pitchFamily="34" charset="0"/>
                <a:cs typeface="Aharoni" panose="02010803020104030203" pitchFamily="2" charset="-79"/>
              </a:rPr>
              <a:t>Supporting evidence: Revocation of the Vote of No Further Addresses (1648), Pride's Purge (1648)</a:t>
            </a:r>
          </a:p>
        </p:txBody>
      </p:sp>
    </p:spTree>
    <p:extLst>
      <p:ext uri="{BB962C8B-B14F-4D97-AF65-F5344CB8AC3E}">
        <p14:creationId xmlns:p14="http://schemas.microsoft.com/office/powerpoint/2010/main" val="10394292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25961"/>
          <a:stretch/>
        </p:blipFill>
        <p:spPr bwMode="auto">
          <a:xfrm>
            <a:off x="3690666" y="0"/>
            <a:ext cx="4971690" cy="2294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5275" y="3452601"/>
            <a:ext cx="11783682" cy="31700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000" dirty="0">
                <a:latin typeface="Arial Rounded MT Bold" panose="020F0704030504030204" pitchFamily="34" charset="0"/>
              </a:rPr>
              <a:t>Study pages 178-179  of the SHP book and answer the questions below:</a:t>
            </a:r>
          </a:p>
          <a:p>
            <a:endParaRPr lang="en-GB" sz="2000" dirty="0">
              <a:latin typeface="Arial Rounded MT Bold" panose="020F0704030504030204" pitchFamily="34" charset="0"/>
            </a:endParaRPr>
          </a:p>
          <a:p>
            <a:pPr marL="457200" indent="-457200">
              <a:buFont typeface="+mj-lt"/>
              <a:buAutoNum type="arabicPeriod"/>
            </a:pPr>
            <a:r>
              <a:rPr lang="en-GB" sz="2000" dirty="0">
                <a:latin typeface="Arial Rounded MT Bold" panose="020F0704030504030204" pitchFamily="34" charset="0"/>
              </a:rPr>
              <a:t>What event is shown in this picture? Why did it happen?</a:t>
            </a:r>
          </a:p>
          <a:p>
            <a:pPr marL="457200" indent="-457200">
              <a:buFont typeface="+mj-lt"/>
              <a:buAutoNum type="arabicPeriod"/>
            </a:pPr>
            <a:r>
              <a:rPr lang="en-GB" sz="2000" dirty="0">
                <a:latin typeface="Arial Rounded MT Bold" panose="020F0704030504030204" pitchFamily="34" charset="0"/>
              </a:rPr>
              <a:t>How typical was this of the Army’s actions between 1647 and 1648? Refer to at least TWO of the following: The Army Declaration, The Heads of the Proposals, Pride’s Purge.</a:t>
            </a:r>
          </a:p>
          <a:p>
            <a:pPr marL="457200" indent="-457200">
              <a:buFont typeface="+mj-lt"/>
              <a:buAutoNum type="arabicPeriod"/>
            </a:pPr>
            <a:r>
              <a:rPr lang="en-GB" sz="2000" dirty="0">
                <a:latin typeface="Arial Rounded MT Bold" panose="020F0704030504030204" pitchFamily="34" charset="0"/>
              </a:rPr>
              <a:t>In what ways were Presbyterians in Parliament to blame for the Army’s actions? Refer to their actions in Spring 1647, and The Vote of No Addresses.</a:t>
            </a:r>
          </a:p>
          <a:p>
            <a:pPr marL="457200" indent="-457200">
              <a:buFont typeface="+mj-lt"/>
              <a:buAutoNum type="arabicPeriod"/>
            </a:pPr>
            <a:r>
              <a:rPr lang="en-GB" sz="2000" dirty="0">
                <a:latin typeface="Arial Rounded MT Bold" panose="020F0704030504030204" pitchFamily="34" charset="0"/>
              </a:rPr>
              <a:t>How was Charles to blame? Refer to his attitude during negotiations and the Second Civil War.</a:t>
            </a:r>
          </a:p>
          <a:p>
            <a:pPr marL="457200" indent="-457200">
              <a:buFont typeface="+mj-lt"/>
              <a:buAutoNum type="arabicPeriod"/>
            </a:pPr>
            <a:r>
              <a:rPr lang="en-GB" sz="2000" dirty="0">
                <a:latin typeface="Arial Rounded MT Bold" panose="020F0704030504030204" pitchFamily="34" charset="0"/>
              </a:rPr>
              <a:t>What were the implications  of the Army’s actions to a lasting settlement?</a:t>
            </a:r>
          </a:p>
        </p:txBody>
      </p:sp>
      <p:sp>
        <p:nvSpPr>
          <p:cNvPr id="4" name="TextBox 3"/>
          <p:cNvSpPr txBox="1"/>
          <p:nvPr/>
        </p:nvSpPr>
        <p:spPr>
          <a:xfrm>
            <a:off x="1667657" y="2467155"/>
            <a:ext cx="8741664"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2400" dirty="0">
                <a:latin typeface="Comic Sans MS" panose="030F0702030302020204" pitchFamily="66" charset="0"/>
              </a:rPr>
              <a:t>Cornet Joyce and a group of New Model Army cavalry seize Charles from his Parliamentary guards, 2</a:t>
            </a:r>
            <a:r>
              <a:rPr lang="en-GB" sz="2400" baseline="30000" dirty="0">
                <a:latin typeface="Comic Sans MS" panose="030F0702030302020204" pitchFamily="66" charset="0"/>
              </a:rPr>
              <a:t>nd</a:t>
            </a:r>
            <a:r>
              <a:rPr lang="en-GB" sz="2400" dirty="0">
                <a:latin typeface="Comic Sans MS" panose="030F0702030302020204" pitchFamily="66" charset="0"/>
              </a:rPr>
              <a:t> June 1647</a:t>
            </a:r>
          </a:p>
        </p:txBody>
      </p:sp>
    </p:spTree>
    <p:extLst>
      <p:ext uri="{BB962C8B-B14F-4D97-AF65-F5344CB8AC3E}">
        <p14:creationId xmlns:p14="http://schemas.microsoft.com/office/powerpoint/2010/main" val="4946759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8764" y="332032"/>
            <a:ext cx="11309608" cy="600164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3200" dirty="0">
                <a:latin typeface="Arial Rounded MT Bold" panose="020F0704030504030204" pitchFamily="34" charset="0"/>
              </a:rPr>
              <a:t>Read Sharp (England in Crisis) pages 64-67</a:t>
            </a:r>
          </a:p>
          <a:p>
            <a:pPr algn="ctr"/>
            <a:endParaRPr lang="en-GB" sz="3200" dirty="0">
              <a:latin typeface="Arial Rounded MT Bold" panose="020F0704030504030204" pitchFamily="34" charset="0"/>
            </a:endParaRPr>
          </a:p>
          <a:p>
            <a:pPr marL="342900" indent="-342900">
              <a:buAutoNum type="arabicPeriod"/>
            </a:pPr>
            <a:r>
              <a:rPr lang="en-GB" sz="2400" dirty="0">
                <a:latin typeface="Arial Rounded MT Bold" panose="020F0704030504030204" pitchFamily="34" charset="0"/>
              </a:rPr>
              <a:t>Explain why Charles made a  mistake when he failed to accept the settlement offered by the Army in the “Heads of the Proposals” in the summer of 1647.</a:t>
            </a:r>
          </a:p>
          <a:p>
            <a:pPr marL="342900" indent="-342900">
              <a:buAutoNum type="arabicPeriod"/>
            </a:pPr>
            <a:r>
              <a:rPr lang="en-GB" sz="2400" dirty="0">
                <a:latin typeface="Arial Rounded MT Bold" panose="020F0704030504030204" pitchFamily="34" charset="0"/>
              </a:rPr>
              <a:t>Explain why the Army occupied London on August 6</a:t>
            </a:r>
            <a:r>
              <a:rPr lang="en-GB" sz="2400" baseline="30000" dirty="0">
                <a:latin typeface="Arial Rounded MT Bold" panose="020F0704030504030204" pitchFamily="34" charset="0"/>
              </a:rPr>
              <a:t>th</a:t>
            </a:r>
            <a:r>
              <a:rPr lang="en-GB" sz="2400" dirty="0">
                <a:latin typeface="Arial Rounded MT Bold" panose="020F0704030504030204" pitchFamily="34" charset="0"/>
              </a:rPr>
              <a:t> 1647.</a:t>
            </a:r>
          </a:p>
          <a:p>
            <a:pPr marL="342900" indent="-342900">
              <a:buAutoNum type="arabicPeriod"/>
            </a:pPr>
            <a:r>
              <a:rPr lang="en-GB" sz="2400" dirty="0">
                <a:latin typeface="Arial Rounded MT Bold" panose="020F0704030504030204" pitchFamily="34" charset="0"/>
              </a:rPr>
              <a:t>Describe and explain the divisions that began to appear WITHIN the Army during the summer of 1647.</a:t>
            </a:r>
          </a:p>
          <a:p>
            <a:pPr marL="342900" indent="-342900">
              <a:buAutoNum type="arabicPeriod"/>
            </a:pPr>
            <a:r>
              <a:rPr lang="en-GB" sz="2400" dirty="0">
                <a:latin typeface="Arial Rounded MT Bold" panose="020F0704030504030204" pitchFamily="34" charset="0"/>
              </a:rPr>
              <a:t>Explain why key figures such as Cromwell and Ireton were opposed to the radical ideas put forward by in the Putney debates by Levellers in the Army.</a:t>
            </a:r>
          </a:p>
          <a:p>
            <a:pPr marL="342900" indent="-342900">
              <a:buAutoNum type="arabicPeriod"/>
            </a:pPr>
            <a:endParaRPr lang="en-GB" sz="2400" dirty="0">
              <a:latin typeface="Arial Rounded MT Bold" panose="020F0704030504030204" pitchFamily="34" charset="0"/>
            </a:endParaRPr>
          </a:p>
          <a:p>
            <a:pPr algn="ctr"/>
            <a:r>
              <a:rPr lang="en-GB" sz="3200" dirty="0">
                <a:latin typeface="Arial Rounded MT Bold" panose="020F0704030504030204" pitchFamily="34" charset="0"/>
              </a:rPr>
              <a:t>Read the conclusions on pages 144 and 145 of Coward. </a:t>
            </a:r>
            <a:r>
              <a:rPr lang="en-GB" sz="2400" dirty="0">
                <a:latin typeface="Arial Rounded MT Bold" panose="020F0704030504030204" pitchFamily="34" charset="0"/>
              </a:rPr>
              <a:t>Who does he blame for the Army’s politicisation?</a:t>
            </a:r>
          </a:p>
          <a:p>
            <a:pPr marL="342900" indent="-342900">
              <a:buAutoNum type="arabicPeriod"/>
            </a:pPr>
            <a:endParaRPr lang="en-GB" sz="2400" dirty="0">
              <a:latin typeface="Arial Rounded MT Bold" panose="020F0704030504030204" pitchFamily="34" charset="0"/>
            </a:endParaRPr>
          </a:p>
        </p:txBody>
      </p:sp>
    </p:spTree>
    <p:extLst>
      <p:ext uri="{BB962C8B-B14F-4D97-AF65-F5344CB8AC3E}">
        <p14:creationId xmlns:p14="http://schemas.microsoft.com/office/powerpoint/2010/main" val="8123525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www.military-art.com/mall/images/dhm0667detai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5153" y="458133"/>
            <a:ext cx="4350205" cy="29639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233573" y="3657600"/>
            <a:ext cx="3493367" cy="52322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GB" sz="2800" dirty="0">
                <a:latin typeface="Comic Sans MS" panose="030F0702030302020204" pitchFamily="66" charset="0"/>
              </a:rPr>
              <a:t>A Politicised Army</a:t>
            </a:r>
          </a:p>
        </p:txBody>
      </p:sp>
      <p:sp>
        <p:nvSpPr>
          <p:cNvPr id="2" name="TextBox 1"/>
          <p:cNvSpPr txBox="1"/>
          <p:nvPr/>
        </p:nvSpPr>
        <p:spPr>
          <a:xfrm>
            <a:off x="457199" y="4340569"/>
            <a:ext cx="1662546"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GB" sz="3600" dirty="0">
                <a:latin typeface="Comic Sans MS" panose="030F0702030302020204" pitchFamily="66" charset="0"/>
              </a:rPr>
              <a:t>WHY?</a:t>
            </a:r>
          </a:p>
        </p:txBody>
      </p:sp>
      <p:sp>
        <p:nvSpPr>
          <p:cNvPr id="5" name="TextBox 4"/>
          <p:cNvSpPr txBox="1"/>
          <p:nvPr/>
        </p:nvSpPr>
        <p:spPr>
          <a:xfrm>
            <a:off x="7356762" y="4302258"/>
            <a:ext cx="4516584"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GB" sz="3600" dirty="0">
                <a:latin typeface="Comic Sans MS" panose="030F0702030302020204" pitchFamily="66" charset="0"/>
              </a:rPr>
              <a:t>CONSEQUENCES?</a:t>
            </a:r>
          </a:p>
        </p:txBody>
      </p:sp>
      <p:sp>
        <p:nvSpPr>
          <p:cNvPr id="6" name="TextBox 5"/>
          <p:cNvSpPr txBox="1"/>
          <p:nvPr/>
        </p:nvSpPr>
        <p:spPr>
          <a:xfrm>
            <a:off x="1895307" y="3002692"/>
            <a:ext cx="166254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Holles</a:t>
            </a:r>
          </a:p>
        </p:txBody>
      </p:sp>
      <p:sp>
        <p:nvSpPr>
          <p:cNvPr id="7" name="TextBox 6"/>
          <p:cNvSpPr txBox="1"/>
          <p:nvPr/>
        </p:nvSpPr>
        <p:spPr>
          <a:xfrm>
            <a:off x="909553" y="5622641"/>
            <a:ext cx="166254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Money</a:t>
            </a:r>
          </a:p>
        </p:txBody>
      </p:sp>
      <p:sp>
        <p:nvSpPr>
          <p:cNvPr id="9" name="TextBox 8"/>
          <p:cNvSpPr txBox="1"/>
          <p:nvPr/>
        </p:nvSpPr>
        <p:spPr>
          <a:xfrm>
            <a:off x="8520544" y="1652786"/>
            <a:ext cx="119149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God</a:t>
            </a:r>
          </a:p>
        </p:txBody>
      </p:sp>
      <p:sp>
        <p:nvSpPr>
          <p:cNvPr id="10" name="TextBox 9"/>
          <p:cNvSpPr txBox="1"/>
          <p:nvPr/>
        </p:nvSpPr>
        <p:spPr>
          <a:xfrm>
            <a:off x="378233" y="3422073"/>
            <a:ext cx="1219201"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Duty</a:t>
            </a:r>
          </a:p>
        </p:txBody>
      </p:sp>
      <p:sp>
        <p:nvSpPr>
          <p:cNvPr id="11" name="TextBox 10"/>
          <p:cNvSpPr txBox="1"/>
          <p:nvPr/>
        </p:nvSpPr>
        <p:spPr>
          <a:xfrm>
            <a:off x="9116290" y="775024"/>
            <a:ext cx="1898074"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Charles</a:t>
            </a:r>
          </a:p>
        </p:txBody>
      </p:sp>
      <p:sp>
        <p:nvSpPr>
          <p:cNvPr id="12" name="TextBox 11"/>
          <p:cNvSpPr txBox="1"/>
          <p:nvPr/>
        </p:nvSpPr>
        <p:spPr>
          <a:xfrm>
            <a:off x="2813481" y="4440262"/>
            <a:ext cx="2840183"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Heads of Proposals</a:t>
            </a:r>
          </a:p>
        </p:txBody>
      </p:sp>
      <p:sp>
        <p:nvSpPr>
          <p:cNvPr id="13" name="TextBox 12"/>
          <p:cNvSpPr txBox="1"/>
          <p:nvPr/>
        </p:nvSpPr>
        <p:spPr>
          <a:xfrm>
            <a:off x="8728362" y="5254968"/>
            <a:ext cx="2673929"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Army Declaration</a:t>
            </a:r>
          </a:p>
        </p:txBody>
      </p:sp>
      <p:sp>
        <p:nvSpPr>
          <p:cNvPr id="14" name="TextBox 13"/>
          <p:cNvSpPr txBox="1"/>
          <p:nvPr/>
        </p:nvSpPr>
        <p:spPr>
          <a:xfrm>
            <a:off x="433652" y="222626"/>
            <a:ext cx="292331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Increased Radicalism</a:t>
            </a:r>
          </a:p>
        </p:txBody>
      </p:sp>
      <p:sp>
        <p:nvSpPr>
          <p:cNvPr id="16" name="TextBox 15"/>
          <p:cNvSpPr txBox="1"/>
          <p:nvPr/>
        </p:nvSpPr>
        <p:spPr>
          <a:xfrm>
            <a:off x="8534399" y="3122558"/>
            <a:ext cx="3394365"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No negotiation</a:t>
            </a:r>
          </a:p>
        </p:txBody>
      </p:sp>
      <p:sp>
        <p:nvSpPr>
          <p:cNvPr id="17" name="TextBox 16"/>
          <p:cNvSpPr txBox="1"/>
          <p:nvPr/>
        </p:nvSpPr>
        <p:spPr>
          <a:xfrm>
            <a:off x="5673702" y="5855132"/>
            <a:ext cx="2053238"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Ireland</a:t>
            </a:r>
          </a:p>
        </p:txBody>
      </p:sp>
      <p:sp>
        <p:nvSpPr>
          <p:cNvPr id="18" name="TextBox 17"/>
          <p:cNvSpPr txBox="1"/>
          <p:nvPr/>
        </p:nvSpPr>
        <p:spPr>
          <a:xfrm>
            <a:off x="378233" y="1988224"/>
            <a:ext cx="2358038"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The Law</a:t>
            </a:r>
          </a:p>
        </p:txBody>
      </p:sp>
      <p:sp>
        <p:nvSpPr>
          <p:cNvPr id="19" name="TextBox 18"/>
          <p:cNvSpPr txBox="1"/>
          <p:nvPr/>
        </p:nvSpPr>
        <p:spPr>
          <a:xfrm>
            <a:off x="10219808" y="2263268"/>
            <a:ext cx="158911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600" dirty="0">
                <a:latin typeface="Comic Sans MS" panose="030F0702030302020204" pitchFamily="66" charset="0"/>
              </a:rPr>
              <a:t>Trust</a:t>
            </a:r>
          </a:p>
        </p:txBody>
      </p:sp>
    </p:spTree>
    <p:extLst>
      <p:ext uri="{BB962C8B-B14F-4D97-AF65-F5344CB8AC3E}">
        <p14:creationId xmlns:p14="http://schemas.microsoft.com/office/powerpoint/2010/main" val="2162308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1934" r="4245" b="16509"/>
          <a:stretch/>
        </p:blipFill>
        <p:spPr bwMode="auto">
          <a:xfrm>
            <a:off x="1583236" y="194835"/>
            <a:ext cx="8402012" cy="4050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092022" y="4392110"/>
            <a:ext cx="7384440" cy="224676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GB" sz="2800" dirty="0">
                <a:solidFill>
                  <a:schemeClr val="tx1"/>
                </a:solidFill>
                <a:latin typeface="Arial Rounded MT Bold" panose="020F0704030504030204" pitchFamily="34" charset="0"/>
              </a:rPr>
              <a:t>Task: </a:t>
            </a:r>
          </a:p>
          <a:p>
            <a:pPr marL="457200" indent="-457200">
              <a:buFont typeface="Arial" panose="020B0604020202020204" pitchFamily="34" charset="0"/>
              <a:buChar char="•"/>
            </a:pPr>
            <a:r>
              <a:rPr lang="en-GB" sz="2800" dirty="0">
                <a:solidFill>
                  <a:schemeClr val="tx1"/>
                </a:solidFill>
                <a:latin typeface="Arial Rounded MT Bold" panose="020F0704030504030204" pitchFamily="34" charset="0"/>
              </a:rPr>
              <a:t>Use the ideas from the last activity to amend/improve your mind map. </a:t>
            </a:r>
          </a:p>
          <a:p>
            <a:pPr marL="457200" indent="-457200">
              <a:buFont typeface="Arial" panose="020B0604020202020204" pitchFamily="34" charset="0"/>
              <a:buChar char="•"/>
            </a:pPr>
            <a:r>
              <a:rPr lang="en-GB" sz="2800" dirty="0">
                <a:solidFill>
                  <a:schemeClr val="tx1"/>
                </a:solidFill>
                <a:latin typeface="Arial Rounded MT Bold" panose="020F0704030504030204" pitchFamily="34" charset="0"/>
              </a:rPr>
              <a:t>Pages 172- 185 will be useful for specific details about different groups.</a:t>
            </a:r>
          </a:p>
        </p:txBody>
      </p:sp>
    </p:spTree>
    <p:extLst>
      <p:ext uri="{BB962C8B-B14F-4D97-AF65-F5344CB8AC3E}">
        <p14:creationId xmlns:p14="http://schemas.microsoft.com/office/powerpoint/2010/main" val="3963529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5636" y="304800"/>
            <a:ext cx="11513128" cy="769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4400" dirty="0">
                <a:latin typeface="Arial Black" panose="020B0A04020102020204" pitchFamily="34" charset="0"/>
                <a:cs typeface="Aharoni" panose="02010803020104030203" pitchFamily="2" charset="-79"/>
              </a:rPr>
              <a:t>Key Groups 1646-48 : A Closer Look.</a:t>
            </a:r>
          </a:p>
        </p:txBody>
      </p:sp>
      <p:pic>
        <p:nvPicPr>
          <p:cNvPr id="3074" name="Picture 2" descr="http://upload.wikimedia.org/wikipedia/commons/thumb/5/5b/LongParliament.jpg/220px-LongParlia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06" y="1489363"/>
            <a:ext cx="209550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ts2.mm.bing.net/th?id=JN.V2Qvo8jDCzU07F%2fmf3Ak4w&amp;pid=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6119" y="1489363"/>
            <a:ext cx="2085109" cy="339963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military-art.com/mall/images/dhm0667detai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2238" y="1489363"/>
            <a:ext cx="5764129" cy="39272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8306" y="5708073"/>
            <a:ext cx="2095500" cy="954107"/>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en-GB" sz="2800" dirty="0">
                <a:latin typeface="Comic Sans MS" panose="030F0702030302020204" pitchFamily="66" charset="0"/>
              </a:rPr>
              <a:t>A divided Parliament</a:t>
            </a:r>
          </a:p>
        </p:txBody>
      </p:sp>
      <p:sp>
        <p:nvSpPr>
          <p:cNvPr id="7" name="TextBox 6"/>
          <p:cNvSpPr txBox="1"/>
          <p:nvPr/>
        </p:nvSpPr>
        <p:spPr>
          <a:xfrm>
            <a:off x="8962880" y="5679894"/>
            <a:ext cx="3091585" cy="9541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GB" sz="2800" dirty="0">
                <a:latin typeface="Comic Sans MS" panose="030F0702030302020204" pitchFamily="66" charset="0"/>
              </a:rPr>
              <a:t>Religious and Political Radicals</a:t>
            </a:r>
          </a:p>
        </p:txBody>
      </p:sp>
      <p:sp>
        <p:nvSpPr>
          <p:cNvPr id="8" name="TextBox 7"/>
          <p:cNvSpPr txBox="1"/>
          <p:nvPr/>
        </p:nvSpPr>
        <p:spPr>
          <a:xfrm>
            <a:off x="4445288" y="5527964"/>
            <a:ext cx="2828348" cy="954107"/>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GB" sz="2800" dirty="0">
                <a:latin typeface="Comic Sans MS" panose="030F0702030302020204" pitchFamily="66" charset="0"/>
              </a:rPr>
              <a:t>A Politicised Army</a:t>
            </a:r>
          </a:p>
        </p:txBody>
      </p:sp>
    </p:spTree>
    <p:extLst>
      <p:ext uri="{BB962C8B-B14F-4D97-AF65-F5344CB8AC3E}">
        <p14:creationId xmlns:p14="http://schemas.microsoft.com/office/powerpoint/2010/main" val="2981641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52128635"/>
              </p:ext>
            </p:extLst>
          </p:nvPr>
        </p:nvGraphicFramePr>
        <p:xfrm>
          <a:off x="218796" y="344135"/>
          <a:ext cx="11817928" cy="5258230"/>
        </p:xfrm>
        <a:graphic>
          <a:graphicData uri="http://schemas.openxmlformats.org/drawingml/2006/table">
            <a:tbl>
              <a:tblPr firstRow="1" firstCol="1" bandRow="1"/>
              <a:tblGrid>
                <a:gridCol w="5930634">
                  <a:extLst>
                    <a:ext uri="{9D8B030D-6E8A-4147-A177-3AD203B41FA5}">
                      <a16:colId xmlns:a16="http://schemas.microsoft.com/office/drawing/2014/main" val="20000"/>
                    </a:ext>
                  </a:extLst>
                </a:gridCol>
                <a:gridCol w="5887294">
                  <a:extLst>
                    <a:ext uri="{9D8B030D-6E8A-4147-A177-3AD203B41FA5}">
                      <a16:colId xmlns:a16="http://schemas.microsoft.com/office/drawing/2014/main" val="20001"/>
                    </a:ext>
                  </a:extLst>
                </a:gridCol>
              </a:tblGrid>
              <a:tr h="623455">
                <a:tc gridSpan="2">
                  <a:txBody>
                    <a:bodyPr/>
                    <a:lstStyle/>
                    <a:p>
                      <a:pPr algn="ctr">
                        <a:lnSpc>
                          <a:spcPct val="115000"/>
                        </a:lnSpc>
                        <a:spcAft>
                          <a:spcPts val="0"/>
                        </a:spcAft>
                      </a:pPr>
                      <a:r>
                        <a:rPr lang="en-GB" sz="3600" dirty="0">
                          <a:effectLst/>
                          <a:latin typeface="Arial Rounded MT Bold"/>
                          <a:ea typeface="Calibri"/>
                          <a:cs typeface="Times New Roman"/>
                        </a:rPr>
                        <a:t>Parliament in 1646</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504755">
                <a:tc>
                  <a:txBody>
                    <a:bodyPr/>
                    <a:lstStyle/>
                    <a:p>
                      <a:pPr algn="ctr">
                        <a:lnSpc>
                          <a:spcPct val="115000"/>
                        </a:lnSpc>
                        <a:spcAft>
                          <a:spcPts val="0"/>
                        </a:spcAft>
                      </a:pPr>
                      <a:r>
                        <a:rPr lang="en-GB" sz="2400" dirty="0">
                          <a:effectLst/>
                          <a:latin typeface="Arial Rounded MT Bold"/>
                          <a:ea typeface="Calibri"/>
                          <a:cs typeface="Times New Roman"/>
                        </a:rPr>
                        <a:t>Political Presbyterians-the majority</a:t>
                      </a:r>
                      <a:endParaRPr lang="en-GB"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400" dirty="0">
                          <a:effectLst/>
                          <a:latin typeface="Arial Rounded MT Bold"/>
                          <a:ea typeface="Calibri"/>
                          <a:cs typeface="Times New Roman"/>
                        </a:rPr>
                        <a:t>Political Independents-the minority</a:t>
                      </a:r>
                      <a:endParaRPr lang="en-GB" sz="24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856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Conservative in social and political matters</a:t>
                      </a:r>
                      <a:endParaRPr lang="en-GB" sz="2000" dirty="0">
                        <a:effectLst/>
                        <a:latin typeface="+mn-lt"/>
                        <a:ea typeface="Calibri"/>
                        <a:cs typeface="Times New Roman"/>
                      </a:endParaRPr>
                    </a:p>
                    <a:p>
                      <a:pPr>
                        <a:lnSpc>
                          <a:spcPct val="115000"/>
                        </a:lnSpc>
                        <a:spcAft>
                          <a:spcPts val="0"/>
                        </a:spcAft>
                      </a:pP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Disliked the authoritarianism of Scottish Presbyterianism</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8566">
                <a:tc>
                  <a:txBody>
                    <a:bodyPr/>
                    <a:lstStyle/>
                    <a:p>
                      <a:pPr>
                        <a:lnSpc>
                          <a:spcPct val="115000"/>
                        </a:lnSpc>
                        <a:spcAft>
                          <a:spcPts val="0"/>
                        </a:spcAft>
                      </a:pPr>
                      <a:r>
                        <a:rPr lang="en-GB" sz="2000" dirty="0">
                          <a:effectLst/>
                          <a:latin typeface="Comic Sans MS"/>
                          <a:ea typeface="Calibri"/>
                          <a:cs typeface="Times New Roman"/>
                        </a:rPr>
                        <a:t>Opposed to religious toleration</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dirty="0">
                          <a:effectLst/>
                          <a:latin typeface="Comic Sans MS"/>
                          <a:ea typeface="Calibri"/>
                          <a:cs typeface="Times New Roman"/>
                        </a:rPr>
                        <a:t>Wanted a considerable measure of religious toleration</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856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Favoured negotiation with the king</a:t>
                      </a:r>
                      <a:endParaRPr lang="en-GB" sz="2000" dirty="0">
                        <a:effectLst/>
                        <a:latin typeface="+mn-lt"/>
                        <a:ea typeface="Calibri"/>
                        <a:cs typeface="Times New Roman"/>
                      </a:endParaRPr>
                    </a:p>
                    <a:p>
                      <a:pPr>
                        <a:lnSpc>
                          <a:spcPct val="115000"/>
                        </a:lnSpc>
                        <a:spcAft>
                          <a:spcPts val="0"/>
                        </a:spcAft>
                      </a:pP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 Increasingly disenchanted with the New Model Army.</a:t>
                      </a:r>
                      <a:endParaRPr lang="en-GB" sz="20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856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Allied with New Model Army</a:t>
                      </a:r>
                      <a:endParaRPr lang="en-GB" sz="2000" dirty="0">
                        <a:effectLst/>
                        <a:latin typeface="+mn-lt"/>
                        <a:ea typeface="Calibri"/>
                        <a:cs typeface="Times New Roman"/>
                      </a:endParaRPr>
                    </a:p>
                    <a:p>
                      <a:pPr>
                        <a:lnSpc>
                          <a:spcPct val="115000"/>
                        </a:lnSpc>
                        <a:spcAft>
                          <a:spcPts val="0"/>
                        </a:spcAft>
                      </a:pP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 Support for Presbyterian church to prevent social disorder.</a:t>
                      </a:r>
                      <a:endParaRPr lang="en-GB" sz="20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8566">
                <a:tc>
                  <a:txBody>
                    <a:bodyPr/>
                    <a:lstStyle/>
                    <a:p>
                      <a:pPr>
                        <a:lnSpc>
                          <a:spcPct val="115000"/>
                        </a:lnSpc>
                        <a:spcAft>
                          <a:spcPts val="0"/>
                        </a:spcAft>
                      </a:pP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2000" dirty="0">
                          <a:effectLst/>
                          <a:latin typeface="Comic Sans MS"/>
                          <a:ea typeface="Calibri"/>
                          <a:cs typeface="Times New Roman"/>
                        </a:rPr>
                        <a:t> Drew closer to the Scots</a:t>
                      </a:r>
                      <a:endParaRPr lang="en-GB" sz="2000" dirty="0">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757132">
                <a:tc>
                  <a:txBody>
                    <a:bodyPr/>
                    <a:lstStyle/>
                    <a:p>
                      <a:pPr>
                        <a:lnSpc>
                          <a:spcPct val="115000"/>
                        </a:lnSpc>
                        <a:spcAft>
                          <a:spcPts val="0"/>
                        </a:spcAft>
                      </a:pPr>
                      <a:r>
                        <a:rPr lang="en-GB" sz="2000" b="1" dirty="0">
                          <a:effectLst/>
                          <a:latin typeface="Comic Sans MS"/>
                          <a:ea typeface="Calibri"/>
                          <a:cs typeface="Times New Roman"/>
                        </a:rPr>
                        <a:t>Willing to accept settlement with the King on minimal terms.</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2000" b="1" dirty="0">
                          <a:effectLst/>
                          <a:latin typeface="Comic Sans MS"/>
                          <a:ea typeface="Calibri"/>
                          <a:cs typeface="Times New Roman"/>
                        </a:rPr>
                        <a:t>No settlement before the New Model Army was disbanded-required as security for settlement.</a:t>
                      </a:r>
                      <a:endParaRPr lang="en-GB"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p:cNvSpPr txBox="1"/>
          <p:nvPr/>
        </p:nvSpPr>
        <p:spPr>
          <a:xfrm>
            <a:off x="253915" y="5762004"/>
            <a:ext cx="11684170" cy="954107"/>
          </a:xfrm>
          <a:prstGeom prst="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GB" sz="2800" dirty="0">
                <a:latin typeface="Arial Black" panose="020B0A04020102020204" pitchFamily="34" charset="0"/>
              </a:rPr>
              <a:t>Use pages 174-175 of the SHP book to sort the statements: there are NOT an equal number on each side!</a:t>
            </a:r>
          </a:p>
        </p:txBody>
      </p:sp>
    </p:spTree>
    <p:extLst>
      <p:ext uri="{BB962C8B-B14F-4D97-AF65-F5344CB8AC3E}">
        <p14:creationId xmlns:p14="http://schemas.microsoft.com/office/powerpoint/2010/main" val="7532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3076</TotalTime>
  <Words>5037</Words>
  <Application>Microsoft Office PowerPoint</Application>
  <PresentationFormat>Widescreen</PresentationFormat>
  <Paragraphs>471</Paragraphs>
  <Slides>62</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62</vt:i4>
      </vt:variant>
    </vt:vector>
  </HeadingPairs>
  <TitlesOfParts>
    <vt:vector size="72" baseType="lpstr">
      <vt:lpstr>Aharoni</vt:lpstr>
      <vt:lpstr>Arial</vt:lpstr>
      <vt:lpstr>Arial Black</vt:lpstr>
      <vt:lpstr>Arial Rounded MT Bold</vt:lpstr>
      <vt:lpstr>Calibri</vt:lpstr>
      <vt:lpstr>Calibri Light</vt:lpstr>
      <vt:lpstr>Comic Sans MS</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RM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GreenwoodI</dc:creator>
  <cp:lastModifiedBy>Mr I Greenwood</cp:lastModifiedBy>
  <cp:revision>276</cp:revision>
  <dcterms:created xsi:type="dcterms:W3CDTF">2015-06-17T08:08:13Z</dcterms:created>
  <dcterms:modified xsi:type="dcterms:W3CDTF">2021-09-22T13:19:33Z</dcterms:modified>
</cp:coreProperties>
</file>